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7"/>
  </p:notesMasterIdLst>
  <p:handoutMasterIdLst>
    <p:handoutMasterId r:id="rId38"/>
  </p:handoutMasterIdLst>
  <p:sldIdLst>
    <p:sldId id="256" r:id="rId2"/>
    <p:sldId id="258" r:id="rId3"/>
    <p:sldId id="257" r:id="rId4"/>
    <p:sldId id="287" r:id="rId5"/>
    <p:sldId id="283" r:id="rId6"/>
    <p:sldId id="284" r:id="rId7"/>
    <p:sldId id="285" r:id="rId8"/>
    <p:sldId id="286" r:id="rId9"/>
    <p:sldId id="267" r:id="rId10"/>
    <p:sldId id="269" r:id="rId11"/>
    <p:sldId id="271" r:id="rId12"/>
    <p:sldId id="270" r:id="rId13"/>
    <p:sldId id="273" r:id="rId14"/>
    <p:sldId id="272" r:id="rId15"/>
    <p:sldId id="288" r:id="rId16"/>
    <p:sldId id="263" r:id="rId17"/>
    <p:sldId id="260" r:id="rId18"/>
    <p:sldId id="262" r:id="rId19"/>
    <p:sldId id="259" r:id="rId20"/>
    <p:sldId id="264" r:id="rId21"/>
    <p:sldId id="261" r:id="rId22"/>
    <p:sldId id="278" r:id="rId23"/>
    <p:sldId id="290" r:id="rId24"/>
    <p:sldId id="289" r:id="rId25"/>
    <p:sldId id="279" r:id="rId26"/>
    <p:sldId id="275" r:id="rId27"/>
    <p:sldId id="277" r:id="rId28"/>
    <p:sldId id="281" r:id="rId29"/>
    <p:sldId id="265" r:id="rId30"/>
    <p:sldId id="266" r:id="rId31"/>
    <p:sldId id="291" r:id="rId32"/>
    <p:sldId id="274" r:id="rId33"/>
    <p:sldId id="292" r:id="rId34"/>
    <p:sldId id="282" r:id="rId35"/>
    <p:sldId id="276" r:id="rId36"/>
  </p:sldIdLst>
  <p:sldSz cx="9144000" cy="6858000" type="screen4x3"/>
  <p:notesSz cx="7099300" cy="10234613"/>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83859" autoAdjust="0"/>
  </p:normalViewPr>
  <p:slideViewPr>
    <p:cSldViewPr>
      <p:cViewPr varScale="1">
        <p:scale>
          <a:sx n="60" d="100"/>
          <a:sy n="60" d="100"/>
        </p:scale>
        <p:origin x="960" y="72"/>
      </p:cViewPr>
      <p:guideLst>
        <p:guide orient="horz" pos="2160"/>
        <p:guide pos="2880"/>
      </p:guideLst>
    </p:cSldViewPr>
  </p:slideViewPr>
  <p:outlineViewPr>
    <p:cViewPr>
      <p:scale>
        <a:sx n="33" d="100"/>
        <a:sy n="33" d="100"/>
      </p:scale>
      <p:origin x="0" y="793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492AAF09-BC6D-45A9-8303-8F9310280DC5}" type="datetimeFigureOut">
              <a:rPr lang="da-DK" smtClean="0"/>
              <a:t>16-03-2020</a:t>
            </a:fld>
            <a:endParaRPr lang="da-DK"/>
          </a:p>
        </p:txBody>
      </p:sp>
      <p:sp>
        <p:nvSpPr>
          <p:cNvPr id="4" name="Pladsholder til sidefod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19C16918-DCDC-438C-84CE-E3D49BAF4E07}" type="slidenum">
              <a:rPr lang="da-DK" smtClean="0"/>
              <a:t>‹nr.›</a:t>
            </a:fld>
            <a:endParaRPr lang="da-DK"/>
          </a:p>
        </p:txBody>
      </p:sp>
    </p:spTree>
    <p:extLst>
      <p:ext uri="{BB962C8B-B14F-4D97-AF65-F5344CB8AC3E}">
        <p14:creationId xmlns:p14="http://schemas.microsoft.com/office/powerpoint/2010/main" val="3069351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a-DK"/>
          </a:p>
        </p:txBody>
      </p:sp>
      <p:sp>
        <p:nvSpPr>
          <p:cNvPr id="3" name="Pladsholder til dato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2A65DD59-BF5F-434D-9C9F-706533B62871}" type="datetimeFigureOut">
              <a:rPr lang="da-DK" smtClean="0"/>
              <a:t>16-03-2020</a:t>
            </a:fld>
            <a:endParaRPr lang="da-DK"/>
          </a:p>
        </p:txBody>
      </p:sp>
      <p:sp>
        <p:nvSpPr>
          <p:cNvPr id="4" name="Pladsholder til diasbillede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da-DK"/>
          </a:p>
        </p:txBody>
      </p:sp>
      <p:sp>
        <p:nvSpPr>
          <p:cNvPr id="5" name="Pladsholder til not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da-DK"/>
          </a:p>
        </p:txBody>
      </p:sp>
      <p:sp>
        <p:nvSpPr>
          <p:cNvPr id="7" name="Pladsholder til diasnumm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3EA0A0BE-7928-4872-8F69-3738306757CB}" type="slidenum">
              <a:rPr lang="da-DK" smtClean="0"/>
              <a:t>‹nr.›</a:t>
            </a:fld>
            <a:endParaRPr lang="da-DK"/>
          </a:p>
        </p:txBody>
      </p:sp>
    </p:spTree>
    <p:extLst>
      <p:ext uri="{BB962C8B-B14F-4D97-AF65-F5344CB8AC3E}">
        <p14:creationId xmlns:p14="http://schemas.microsoft.com/office/powerpoint/2010/main" val="183826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3EA0A0BE-7928-4872-8F69-3738306757CB}" type="slidenum">
              <a:rPr lang="da-DK" smtClean="0"/>
              <a:t>1</a:t>
            </a:fld>
            <a:endParaRPr lang="da-DK"/>
          </a:p>
        </p:txBody>
      </p:sp>
    </p:spTree>
    <p:extLst>
      <p:ext uri="{BB962C8B-B14F-4D97-AF65-F5344CB8AC3E}">
        <p14:creationId xmlns:p14="http://schemas.microsoft.com/office/powerpoint/2010/main" val="3395769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Behov for at ændre personlig stil – hårtab…</a:t>
            </a:r>
          </a:p>
          <a:p>
            <a:endParaRPr lang="da-DK" dirty="0"/>
          </a:p>
          <a:p>
            <a:r>
              <a:rPr lang="da-DK" dirty="0"/>
              <a:t>Skelsættende – fordi jeg kom</a:t>
            </a:r>
            <a:r>
              <a:rPr lang="da-DK" baseline="0" dirty="0"/>
              <a:t> under min yoyo-vægt og alle de forsøg på vægttab jeg havde gennemført tidligere….</a:t>
            </a:r>
            <a:endParaRPr lang="da-DK" dirty="0"/>
          </a:p>
        </p:txBody>
      </p:sp>
      <p:sp>
        <p:nvSpPr>
          <p:cNvPr id="4" name="Pladsholder til diasnummer 3"/>
          <p:cNvSpPr>
            <a:spLocks noGrp="1"/>
          </p:cNvSpPr>
          <p:nvPr>
            <p:ph type="sldNum" sz="quarter" idx="10"/>
          </p:nvPr>
        </p:nvSpPr>
        <p:spPr/>
        <p:txBody>
          <a:bodyPr/>
          <a:lstStyle/>
          <a:p>
            <a:fld id="{3EA0A0BE-7928-4872-8F69-3738306757CB}" type="slidenum">
              <a:rPr lang="da-DK" smtClean="0"/>
              <a:t>13</a:t>
            </a:fld>
            <a:endParaRPr lang="da-DK"/>
          </a:p>
        </p:txBody>
      </p:sp>
    </p:spTree>
    <p:extLst>
      <p:ext uri="{BB962C8B-B14F-4D97-AF65-F5344CB8AC3E}">
        <p14:creationId xmlns:p14="http://schemas.microsoft.com/office/powerpoint/2010/main" val="3752933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Forunderlige forandring – Glad</a:t>
            </a:r>
            <a:r>
              <a:rPr lang="da-DK" baseline="0" dirty="0"/>
              <a:t> for foto, så jeg husker rejsen</a:t>
            </a:r>
          </a:p>
          <a:p>
            <a:endParaRPr lang="da-DK" baseline="0" dirty="0"/>
          </a:p>
          <a:p>
            <a:r>
              <a:rPr lang="da-DK" baseline="0" dirty="0"/>
              <a:t>At købe tøj, fordi jeg kan lide det – ikke fordi det er det, som passer mig… </a:t>
            </a:r>
          </a:p>
          <a:p>
            <a:endParaRPr lang="da-DK" dirty="0"/>
          </a:p>
        </p:txBody>
      </p:sp>
      <p:sp>
        <p:nvSpPr>
          <p:cNvPr id="4" name="Pladsholder til diasnummer 3"/>
          <p:cNvSpPr>
            <a:spLocks noGrp="1"/>
          </p:cNvSpPr>
          <p:nvPr>
            <p:ph type="sldNum" sz="quarter" idx="10"/>
          </p:nvPr>
        </p:nvSpPr>
        <p:spPr/>
        <p:txBody>
          <a:bodyPr/>
          <a:lstStyle/>
          <a:p>
            <a:fld id="{3EA0A0BE-7928-4872-8F69-3738306757CB}" type="slidenum">
              <a:rPr lang="da-DK" smtClean="0"/>
              <a:t>14</a:t>
            </a:fld>
            <a:endParaRPr lang="da-DK"/>
          </a:p>
        </p:txBody>
      </p:sp>
    </p:spTree>
    <p:extLst>
      <p:ext uri="{BB962C8B-B14F-4D97-AF65-F5344CB8AC3E}">
        <p14:creationId xmlns:p14="http://schemas.microsoft.com/office/powerpoint/2010/main" val="1116175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3EA0A0BE-7928-4872-8F69-3738306757CB}" type="slidenum">
              <a:rPr lang="da-DK" smtClean="0"/>
              <a:t>16</a:t>
            </a:fld>
            <a:endParaRPr lang="da-DK"/>
          </a:p>
        </p:txBody>
      </p:sp>
    </p:spTree>
    <p:extLst>
      <p:ext uri="{BB962C8B-B14F-4D97-AF65-F5344CB8AC3E}">
        <p14:creationId xmlns:p14="http://schemas.microsoft.com/office/powerpoint/2010/main" val="3186776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Kost</a:t>
            </a:r>
            <a:r>
              <a:rPr lang="da-DK" baseline="0" dirty="0"/>
              <a:t> – Vægttab – indtægter og udgifter – Men også hvilket kvalitet du vælger at putte ind… du kan køre på </a:t>
            </a:r>
            <a:r>
              <a:rPr lang="da-DK" baseline="0" dirty="0" err="1"/>
              <a:t>dicsount</a:t>
            </a:r>
            <a:r>
              <a:rPr lang="da-DK" baseline="0" dirty="0"/>
              <a:t>-benzin, men din motor har ikke godt af det længden… valget er dit!</a:t>
            </a:r>
          </a:p>
          <a:p>
            <a:endParaRPr lang="da-DK" baseline="0" dirty="0"/>
          </a:p>
          <a:p>
            <a:r>
              <a:rPr lang="da-DK" baseline="0" dirty="0"/>
              <a:t>Motion – Kropsbevidsthed og styrke</a:t>
            </a:r>
          </a:p>
          <a:p>
            <a:endParaRPr lang="da-DK" baseline="0" dirty="0"/>
          </a:p>
          <a:p>
            <a:r>
              <a:rPr lang="da-DK" baseline="0" dirty="0"/>
              <a:t>Personlig udvikling – Skab balance i dit liv… kost og motion er redskaber… Personlig udvikling er målet!</a:t>
            </a:r>
          </a:p>
          <a:p>
            <a:endParaRPr lang="da-DK" baseline="0" dirty="0"/>
          </a:p>
          <a:p>
            <a:endParaRPr lang="da-DK" dirty="0"/>
          </a:p>
        </p:txBody>
      </p:sp>
      <p:sp>
        <p:nvSpPr>
          <p:cNvPr id="4" name="Pladsholder til diasnummer 3"/>
          <p:cNvSpPr>
            <a:spLocks noGrp="1"/>
          </p:cNvSpPr>
          <p:nvPr>
            <p:ph type="sldNum" sz="quarter" idx="10"/>
          </p:nvPr>
        </p:nvSpPr>
        <p:spPr/>
        <p:txBody>
          <a:bodyPr/>
          <a:lstStyle/>
          <a:p>
            <a:fld id="{3EA0A0BE-7928-4872-8F69-3738306757CB}" type="slidenum">
              <a:rPr lang="da-DK" smtClean="0"/>
              <a:t>17</a:t>
            </a:fld>
            <a:endParaRPr lang="da-DK"/>
          </a:p>
        </p:txBody>
      </p:sp>
    </p:spTree>
    <p:extLst>
      <p:ext uri="{BB962C8B-B14F-4D97-AF65-F5344CB8AC3E}">
        <p14:creationId xmlns:p14="http://schemas.microsoft.com/office/powerpoint/2010/main" val="1272891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247620" indent="-247620">
              <a:buAutoNum type="arabicPeriod"/>
            </a:pPr>
            <a:r>
              <a:rPr lang="da-DK" dirty="0"/>
              <a:t>At nyde</a:t>
            </a:r>
            <a:r>
              <a:rPr lang="da-DK" baseline="0" dirty="0"/>
              <a:t> maden og være nærværende og give din spisning opmærksomhed. At stoppe, når du ikke er sulten mere. At spise, når du føler sult</a:t>
            </a:r>
          </a:p>
          <a:p>
            <a:pPr marL="247620" indent="-247620">
              <a:buAutoNum type="arabicPeriod"/>
            </a:pPr>
            <a:r>
              <a:rPr lang="da-DK" baseline="0" dirty="0"/>
              <a:t>At få indarbejdet en god struktur i hverdagene og holde fest, når det er tid til det</a:t>
            </a:r>
          </a:p>
          <a:p>
            <a:pPr marL="247620" indent="-247620">
              <a:buAutoNum type="arabicPeriod"/>
            </a:pPr>
            <a:r>
              <a:rPr lang="da-DK" baseline="0" dirty="0"/>
              <a:t>Mærk efter din sultfølelse… den forandrer sig – nogen mærker den meget – andre gør ikke. Ellers spis mekanisk. Stop, når du ikke er sulten mere… Lad være med at overspise, selvom din mave er lille, så skal den ikke overfyldes – du får det skidt og jo lære at stoppe i tide i stedet for at genoptage den gamle form. Genopbyg det sunde forhold – Livet er andet og mere end mad. Vores start i livet var naturlig </a:t>
            </a:r>
            <a:r>
              <a:rPr lang="da-DK" baseline="0" dirty="0" err="1"/>
              <a:t>ift</a:t>
            </a:r>
            <a:r>
              <a:rPr lang="da-DK" baseline="0" dirty="0"/>
              <a:t> til maden – operationen nulstiller det hele – Grib chancen for at komme tilbage til det naturlige forhold til din spisning. Lyt til din krops signaler ift. sult og veltilpashed og mæthed. </a:t>
            </a:r>
          </a:p>
          <a:p>
            <a:pPr marL="247620" indent="-247620">
              <a:buAutoNum type="arabicPeriod"/>
            </a:pPr>
            <a:r>
              <a:rPr lang="da-DK" baseline="0" dirty="0"/>
              <a:t>Spis altid dine proteiner først – scan </a:t>
            </a:r>
            <a:r>
              <a:rPr lang="da-DK" baseline="0" dirty="0" err="1"/>
              <a:t>buffetter</a:t>
            </a:r>
            <a:r>
              <a:rPr lang="da-DK" baseline="0" dirty="0"/>
              <a:t> og JA du må gerne tage dobbelt kød og ingen kartofler og kun grøntsager til skueværdi</a:t>
            </a:r>
          </a:p>
          <a:p>
            <a:pPr marL="247620" indent="-247620">
              <a:buAutoNum type="arabicPeriod"/>
            </a:pPr>
            <a:r>
              <a:rPr lang="da-DK" baseline="0" dirty="0"/>
              <a:t>God spisestruktur på hverdagene – underbyg blodsukkeret</a:t>
            </a:r>
          </a:p>
          <a:p>
            <a:pPr marL="247620" indent="-247620">
              <a:buAutoNum type="arabicPeriod"/>
            </a:pPr>
            <a:r>
              <a:rPr lang="da-DK" baseline="0" dirty="0"/>
              <a:t>Vælg byggestenene først og dernæst alt det andet – Så bruger du pladsen til alt det sunde og derefter kan du sagtens have lidt at det søde. </a:t>
            </a:r>
          </a:p>
          <a:p>
            <a:pPr marL="247620" indent="-247620">
              <a:buAutoNum type="arabicPeriod"/>
            </a:pPr>
            <a:r>
              <a:rPr lang="da-DK" baseline="0" dirty="0"/>
              <a:t>Husk at drikke nok – Især når du kommer på den anden side af vægttabet – så er din krop lille og du har brug for den væske du kan få ned… tørst er svær at vende sig til, da maven er lille og ofte optaget af den lille mængde mad, så drik lidt mange gange og vær ligeglad om der er kalorier i – blot du får væske nok</a:t>
            </a:r>
          </a:p>
          <a:p>
            <a:pPr marL="247620" indent="-247620">
              <a:buAutoNum type="arabicPeriod"/>
            </a:pPr>
            <a:r>
              <a:rPr lang="da-DK" baseline="0" dirty="0"/>
              <a:t>Overhold din kontrolbesøg hos egen læge og få taget jævnligt blodprøver, så du kan reguleres, hvis der er behov. Jeg tager jern og B12 plus lidt selvvalgte kosttilskud, fordi jeg tænker at en basisinvestering er en god ide, når jeg spiser så meget mindre mad en før – </a:t>
            </a:r>
          </a:p>
          <a:p>
            <a:pPr marL="247620" indent="-247620">
              <a:buAutoNum type="arabicPeriod"/>
            </a:pPr>
            <a:r>
              <a:rPr lang="da-DK" baseline="0" dirty="0"/>
              <a:t>Livskvalitet – Vælg lækker mad og tillad dig den ret du har lyst til også selvom du ikke kan spise op – Det handler om livskvalitet og følelsen af at tælle med madmæssigt. </a:t>
            </a:r>
          </a:p>
        </p:txBody>
      </p:sp>
      <p:sp>
        <p:nvSpPr>
          <p:cNvPr id="4" name="Pladsholder til diasnummer 3"/>
          <p:cNvSpPr>
            <a:spLocks noGrp="1"/>
          </p:cNvSpPr>
          <p:nvPr>
            <p:ph type="sldNum" sz="quarter" idx="10"/>
          </p:nvPr>
        </p:nvSpPr>
        <p:spPr/>
        <p:txBody>
          <a:bodyPr/>
          <a:lstStyle/>
          <a:p>
            <a:fld id="{3EA0A0BE-7928-4872-8F69-3738306757CB}" type="slidenum">
              <a:rPr lang="da-DK" smtClean="0"/>
              <a:t>18</a:t>
            </a:fld>
            <a:endParaRPr lang="da-DK"/>
          </a:p>
        </p:txBody>
      </p:sp>
    </p:spTree>
    <p:extLst>
      <p:ext uri="{BB962C8B-B14F-4D97-AF65-F5344CB8AC3E}">
        <p14:creationId xmlns:p14="http://schemas.microsoft.com/office/powerpoint/2010/main" val="1829362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3EA0A0BE-7928-4872-8F69-3738306757CB}" type="slidenum">
              <a:rPr lang="da-DK" smtClean="0"/>
              <a:t>19</a:t>
            </a:fld>
            <a:endParaRPr lang="da-DK"/>
          </a:p>
        </p:txBody>
      </p:sp>
    </p:spTree>
    <p:extLst>
      <p:ext uri="{BB962C8B-B14F-4D97-AF65-F5344CB8AC3E}">
        <p14:creationId xmlns:p14="http://schemas.microsoft.com/office/powerpoint/2010/main" val="4087371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Gymnastikken</a:t>
            </a:r>
            <a:r>
              <a:rPr lang="da-DK" baseline="0" dirty="0"/>
              <a:t> – Tvang mig afsted – et krav en gang pr. uge… hadede det de første 4 uger… jeg synes jeg var tyk og træls og det var svært – jeg kunne ikke følge med – alle var bedre end mig… 4 uger efter begyndte det at vende – jeg kunne huske noget – de andre var ikke så meget bedre end mig… jeg synes det blev sjovere </a:t>
            </a:r>
          </a:p>
          <a:p>
            <a:r>
              <a:rPr lang="da-DK" baseline="0" dirty="0"/>
              <a:t>1 år efter – Gymnastikken er mit 1. valg… jeg kan dårligt undvære det – jeg har fået nye venskaber og nyt fokus i mit liv – Jeg kan følge med og jeg tager til flere dance-events rundt om i DK… og jeg kan godt følge med og det er faktisk rigtig sjovt og livsbekræftende og give gas til god musik</a:t>
            </a:r>
          </a:p>
          <a:p>
            <a:endParaRPr lang="da-DK" baseline="0" dirty="0"/>
          </a:p>
          <a:p>
            <a:r>
              <a:rPr lang="da-DK" baseline="0" dirty="0"/>
              <a:t>Gåture – Jeg elsker at gå ture… kombinere at gøre det nogen gange selv og andre gange med en veninde eller en gruppe. Bevæger mig ud af min </a:t>
            </a:r>
            <a:r>
              <a:rPr lang="da-DK" baseline="0" dirty="0" err="1"/>
              <a:t>comfort</a:t>
            </a:r>
            <a:r>
              <a:rPr lang="da-DK" baseline="0" dirty="0"/>
              <a:t> zone – før en til en – nu er det faktisk skønt at være flere sammen og få både motion og snak</a:t>
            </a:r>
            <a:endParaRPr lang="da-DK" dirty="0"/>
          </a:p>
        </p:txBody>
      </p:sp>
      <p:sp>
        <p:nvSpPr>
          <p:cNvPr id="4" name="Pladsholder til diasnummer 3"/>
          <p:cNvSpPr>
            <a:spLocks noGrp="1"/>
          </p:cNvSpPr>
          <p:nvPr>
            <p:ph type="sldNum" sz="quarter" idx="10"/>
          </p:nvPr>
        </p:nvSpPr>
        <p:spPr/>
        <p:txBody>
          <a:bodyPr/>
          <a:lstStyle/>
          <a:p>
            <a:fld id="{3EA0A0BE-7928-4872-8F69-3738306757CB}" type="slidenum">
              <a:rPr lang="da-DK" smtClean="0"/>
              <a:t>20</a:t>
            </a:fld>
            <a:endParaRPr lang="da-DK"/>
          </a:p>
        </p:txBody>
      </p:sp>
    </p:spTree>
    <p:extLst>
      <p:ext uri="{BB962C8B-B14F-4D97-AF65-F5344CB8AC3E}">
        <p14:creationId xmlns:p14="http://schemas.microsoft.com/office/powerpoint/2010/main" val="3892974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247620" indent="-247620">
              <a:buAutoNum type="arabicPeriod"/>
            </a:pPr>
            <a:r>
              <a:rPr lang="da-DK" dirty="0" err="1"/>
              <a:t>Pleasergen</a:t>
            </a:r>
            <a:r>
              <a:rPr lang="da-DK" baseline="0" dirty="0"/>
              <a:t> – hensynsbetændelse – Vælg dig selv, men erkend at det har konsekvenser – Resten af verdenen vil reagere på at du for måske første gang i livet vælger dig selv først. Vær undersøgende og nysgerrig på det nye liv, som venter dig – Hvad vil du ændre på og hvordan? Husk at operationen gør arbejdet for dig ift. med de fysiske kilo, så det giver overskud til at arbejde med årsagen. </a:t>
            </a:r>
          </a:p>
          <a:p>
            <a:pPr marL="247620" indent="-247620">
              <a:buAutoNum type="arabicPeriod"/>
            </a:pPr>
            <a:r>
              <a:rPr lang="da-DK" baseline="0" dirty="0"/>
              <a:t>Arbejd med dig selv – Gør i etaper… man kan ikke det hele på en gang. Det var først halvvejs igennem vægttabsprocessen at jeg gik i gang med det personlige arbejde. Ryd op i dine sociale fællesskaber. Tag afsked/begræns med dem, der tynger dig. Find nye fællesskaber og relationer, som beriger dit valg og din nye livsstil. Kig nærmere på hvad du har med i bagagen ift. kultur omkring mad bl.a. i familien og blandt vennerne. Beslut hvordan du vil ændre på din egen adfærd og samtidig være en del af din kultur. Kig nærmere på dine egne handlemønstre. Hvor bruger du maden uhensigtsmæssigt og undersøg hvorfor og hvad du vil ændre og hvordan</a:t>
            </a:r>
          </a:p>
        </p:txBody>
      </p:sp>
      <p:sp>
        <p:nvSpPr>
          <p:cNvPr id="4" name="Pladsholder til diasnummer 3"/>
          <p:cNvSpPr>
            <a:spLocks noGrp="1"/>
          </p:cNvSpPr>
          <p:nvPr>
            <p:ph type="sldNum" sz="quarter" idx="10"/>
          </p:nvPr>
        </p:nvSpPr>
        <p:spPr/>
        <p:txBody>
          <a:bodyPr/>
          <a:lstStyle/>
          <a:p>
            <a:fld id="{3EA0A0BE-7928-4872-8F69-3738306757CB}" type="slidenum">
              <a:rPr lang="da-DK" smtClean="0"/>
              <a:t>21</a:t>
            </a:fld>
            <a:endParaRPr lang="da-DK"/>
          </a:p>
        </p:txBody>
      </p:sp>
    </p:spTree>
    <p:extLst>
      <p:ext uri="{BB962C8B-B14F-4D97-AF65-F5344CB8AC3E}">
        <p14:creationId xmlns:p14="http://schemas.microsoft.com/office/powerpoint/2010/main" val="3378621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a:t>1. Diverse mave-grupper på Facebook. Lavede en vægttabsgruppe for maveopererede og fulgtes ad med mange . Jeg har inspireret og snakket med mange ift. valget om operation. Nogen er blevet opereret og det har været utroligt fedt at følge deres rejse og hjælpe dem løbende i processen. </a:t>
            </a:r>
          </a:p>
          <a:p>
            <a:endParaRPr lang="da-DK" baseline="0" dirty="0"/>
          </a:p>
          <a:p>
            <a:r>
              <a:rPr lang="da-DK" baseline="0" dirty="0"/>
              <a:t>2. Jeg samlede kilo i løbet af vægttabsprocessen. På min meget solide kommode i entreen samlede jeg alle mine kilo, så jeg hver dag kunne se min sejr vokse. Holde øje med min skattekiste og langsomt tage afsked med mine kilo og mit panser. </a:t>
            </a:r>
          </a:p>
          <a:p>
            <a:r>
              <a:rPr lang="da-DK" baseline="0" dirty="0"/>
              <a:t>Jeg lavede </a:t>
            </a:r>
            <a:r>
              <a:rPr lang="da-DK" baseline="0" dirty="0" err="1"/>
              <a:t>flytteskasser</a:t>
            </a:r>
            <a:r>
              <a:rPr lang="da-DK" baseline="0" dirty="0"/>
              <a:t> med tøjstørrelser fra 54-52-48-46-44-42-40-38. Jeg solgte mit for store tøj løbende og købte nyt tøj, så jeg hele tiden havde tøj, som var pænt og jeg følte mig velklædt. Jeg er stor fan af </a:t>
            </a:r>
            <a:r>
              <a:rPr lang="da-DK" baseline="0" dirty="0" err="1"/>
              <a:t>dba</a:t>
            </a:r>
            <a:r>
              <a:rPr lang="da-DK" baseline="0" dirty="0"/>
              <a:t> og genbrugsbutikker – </a:t>
            </a:r>
          </a:p>
          <a:p>
            <a:r>
              <a:rPr lang="da-DK" baseline="0" dirty="0"/>
              <a:t>Jeg har taget foto løbende på vej ned i vægtklasserne og tøjstørrelser. Dyrkede min egen veltilpashed og taget foto af mig selv i mit nyeste røverkøb. </a:t>
            </a:r>
          </a:p>
          <a:p>
            <a:r>
              <a:rPr lang="da-DK" baseline="0" dirty="0"/>
              <a:t>Jeg har hver måned taget diverse kropsmål og skrevet dem i et dokument, så jeg kunne holde øje med fedtprocenter m.m. Lidt nørdet – men betragter det som et kropsprojekt. </a:t>
            </a:r>
          </a:p>
          <a:p>
            <a:endParaRPr lang="da-DK"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a-DK" dirty="0"/>
              <a:t>3. J</a:t>
            </a:r>
            <a:r>
              <a:rPr lang="da-DK" baseline="0" dirty="0"/>
              <a:t>eg brugte bl.a. Fedmens Psykologi af Anette </a:t>
            </a:r>
            <a:r>
              <a:rPr lang="da-DK" baseline="0" dirty="0" err="1"/>
              <a:t>Ilfeldt</a:t>
            </a:r>
            <a:r>
              <a:rPr lang="da-DK" baseline="0" dirty="0"/>
              <a:t>. </a:t>
            </a:r>
            <a:r>
              <a:rPr lang="da-DK" dirty="0"/>
              <a:t>Kiggede på mine venskaber og trak enkeltpersoner tættere</a:t>
            </a:r>
            <a:r>
              <a:rPr lang="da-DK" baseline="0" dirty="0"/>
              <a:t> på og lad dem vide, hvordan det er at være mig og hvad der foregår i mig. Lav tænkepauser, hvor jeg kobler fra og bruger tid på mig selv fysisk og psykisk – fx gåture. Bruger skriveterapi til at få bearbejdet den personlige udvikling, som sker med mig. Jeg bruger min kreativitet til at komme tættere på min proces og forstå mig selv. Fx collager og tegning m.m. Jeg søgte psykolog i kognitiv adfærdspsykologi og fik kiggede nærmere på mine handlemønstre og det kom til at handle om alt andet med mit vægttab. Vægten er et symptom på noget andet for mig… men jeg havde brug for hjælp til begge dele både det indre og det ydre. Coaching – Jeg lå 5-10 kilo fra mit slutmål og havde brug for et los/skub, så jeg kunne komme helt i mål. Konsulterede en </a:t>
            </a:r>
            <a:r>
              <a:rPr lang="da-DK" baseline="0" dirty="0" err="1"/>
              <a:t>psykoterapeat</a:t>
            </a:r>
            <a:r>
              <a:rPr lang="da-DK" baseline="0" dirty="0"/>
              <a:t>, som selv var blevet GB opereret. Det er var en god oplevelse og gav et ligesom afsluttende opsamling på min vægttabsproces. Jeg kom helt i mål og kom i gang med mine hud-operationer fra oktober 2018. </a:t>
            </a:r>
          </a:p>
          <a:p>
            <a:endParaRPr lang="da-DK" dirty="0"/>
          </a:p>
        </p:txBody>
      </p:sp>
      <p:sp>
        <p:nvSpPr>
          <p:cNvPr id="4" name="Pladsholder til diasnummer 3"/>
          <p:cNvSpPr>
            <a:spLocks noGrp="1"/>
          </p:cNvSpPr>
          <p:nvPr>
            <p:ph type="sldNum" sz="quarter" idx="10"/>
          </p:nvPr>
        </p:nvSpPr>
        <p:spPr/>
        <p:txBody>
          <a:bodyPr/>
          <a:lstStyle/>
          <a:p>
            <a:fld id="{3EA0A0BE-7928-4872-8F69-3738306757CB}" type="slidenum">
              <a:rPr lang="da-DK" smtClean="0"/>
              <a:t>22</a:t>
            </a:fld>
            <a:endParaRPr lang="da-DK"/>
          </a:p>
        </p:txBody>
      </p:sp>
    </p:spTree>
    <p:extLst>
      <p:ext uri="{BB962C8B-B14F-4D97-AF65-F5344CB8AC3E}">
        <p14:creationId xmlns:p14="http://schemas.microsoft.com/office/powerpoint/2010/main" val="556732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Jeg har brug for at have visualiseret mit mål – at holde fokus på det positive og det jeg har opnået – men også at forpligte mig til mig selv og passe på det,</a:t>
            </a:r>
            <a:r>
              <a:rPr lang="da-DK" baseline="0" dirty="0"/>
              <a:t> som jeg har opnået. </a:t>
            </a:r>
          </a:p>
          <a:p>
            <a:endParaRPr lang="da-DK" baseline="0" dirty="0"/>
          </a:p>
          <a:p>
            <a:r>
              <a:rPr lang="da-DK" baseline="0" dirty="0"/>
              <a:t>Da jeg nåede i mål 74 kg lavede jeg et bed med mine 52,5 kilo. Siden da har jeg ikke talt flere kilo – det var aftalen med mig selv. Slut med kilokampen, men samtidig så skulle denne kamp stadig være en synlig succes for mig i dagligdagen. Buddhabørnene flyttede ind, fordi min læring handlede om at stoppe med at lytte til alle andres diktering af mit liv og lære at nyde mit eget liv.  </a:t>
            </a:r>
            <a:endParaRPr lang="da-DK" dirty="0"/>
          </a:p>
        </p:txBody>
      </p:sp>
      <p:sp>
        <p:nvSpPr>
          <p:cNvPr id="4" name="Pladsholder til diasnummer 3"/>
          <p:cNvSpPr>
            <a:spLocks noGrp="1"/>
          </p:cNvSpPr>
          <p:nvPr>
            <p:ph type="sldNum" sz="quarter" idx="10"/>
          </p:nvPr>
        </p:nvSpPr>
        <p:spPr/>
        <p:txBody>
          <a:bodyPr/>
          <a:lstStyle/>
          <a:p>
            <a:fld id="{3EA0A0BE-7928-4872-8F69-3738306757CB}" type="slidenum">
              <a:rPr lang="da-DK" smtClean="0"/>
              <a:t>25</a:t>
            </a:fld>
            <a:endParaRPr lang="da-DK"/>
          </a:p>
        </p:txBody>
      </p:sp>
    </p:spTree>
    <p:extLst>
      <p:ext uri="{BB962C8B-B14F-4D97-AF65-F5344CB8AC3E}">
        <p14:creationId xmlns:p14="http://schemas.microsoft.com/office/powerpoint/2010/main" val="4094985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228600" indent="-228600">
              <a:buAutoNum type="arabicPeriod"/>
            </a:pPr>
            <a:r>
              <a:rPr lang="da-DK" dirty="0"/>
              <a:t>Spinkel i barndommen og meget aktiv</a:t>
            </a:r>
          </a:p>
          <a:p>
            <a:pPr marL="228600" indent="-228600">
              <a:buAutoNum type="arabicPeriod"/>
            </a:pPr>
            <a:r>
              <a:rPr lang="da-DK" dirty="0"/>
              <a:t>Startede til kampsport – blev delt i vægtklasser – var kategori stor og blev herefter større… puberteten satte ind</a:t>
            </a:r>
          </a:p>
          <a:p>
            <a:pPr marL="228600" indent="-228600">
              <a:buAutoNum type="arabicPeriod"/>
            </a:pPr>
            <a:r>
              <a:rPr lang="da-DK" dirty="0"/>
              <a:t>Mindre aktiv – grillbar – parforholdshygge – uddannelse</a:t>
            </a:r>
          </a:p>
          <a:p>
            <a:pPr marL="228600" indent="-228600">
              <a:buAutoNum type="arabicPeriod"/>
            </a:pPr>
            <a:r>
              <a:rPr lang="da-DK" dirty="0"/>
              <a:t>Kampen om at komme ned og det triste ved at komme op i vægt igen</a:t>
            </a:r>
          </a:p>
          <a:p>
            <a:pPr marL="228600" indent="-228600">
              <a:buAutoNum type="arabicPeriod"/>
            </a:pPr>
            <a:r>
              <a:rPr lang="da-DK" dirty="0" err="1"/>
              <a:t>Herbalife</a:t>
            </a:r>
            <a:r>
              <a:rPr lang="da-DK" dirty="0"/>
              <a:t>, fastekur, </a:t>
            </a:r>
            <a:r>
              <a:rPr lang="da-DK" dirty="0" err="1"/>
              <a:t>Nupo</a:t>
            </a:r>
            <a:r>
              <a:rPr lang="da-DK" dirty="0"/>
              <a:t>, Low </a:t>
            </a:r>
            <a:r>
              <a:rPr lang="da-DK" dirty="0" err="1"/>
              <a:t>Carb,You</a:t>
            </a:r>
            <a:r>
              <a:rPr lang="da-DK" dirty="0"/>
              <a:t> </a:t>
            </a:r>
            <a:r>
              <a:rPr lang="da-DK" dirty="0" err="1"/>
              <a:t>name</a:t>
            </a:r>
            <a:r>
              <a:rPr lang="da-DK" dirty="0"/>
              <a:t> it – I </a:t>
            </a:r>
            <a:r>
              <a:rPr lang="da-DK" dirty="0" err="1"/>
              <a:t>tried</a:t>
            </a:r>
            <a:r>
              <a:rPr lang="da-DK" dirty="0"/>
              <a:t> it</a:t>
            </a:r>
          </a:p>
          <a:p>
            <a:pPr marL="228600" indent="-228600">
              <a:buAutoNum type="arabicPeriod"/>
            </a:pPr>
            <a:r>
              <a:rPr lang="da-DK" dirty="0"/>
              <a:t>Kalorietæller – jeg kender mine kalorier hver og en….</a:t>
            </a:r>
          </a:p>
          <a:p>
            <a:pPr marL="228600" indent="-228600">
              <a:buAutoNum type="arabicPeriod"/>
            </a:pPr>
            <a:r>
              <a:rPr lang="da-DK" dirty="0"/>
              <a:t>Talnørd og fikseret på vægten fremfor sundhed</a:t>
            </a:r>
          </a:p>
          <a:p>
            <a:pPr marL="228600" indent="-228600">
              <a:buAutoNum type="arabicPeriod"/>
            </a:pPr>
            <a:r>
              <a:rPr lang="da-DK" dirty="0"/>
              <a:t>Kur eller absolut ikke</a:t>
            </a:r>
          </a:p>
          <a:p>
            <a:pPr marL="228600" indent="-228600">
              <a:buAutoNum type="arabicPeriod"/>
            </a:pPr>
            <a:r>
              <a:rPr lang="da-DK" dirty="0"/>
              <a:t>Slik og søde sager – fed mad</a:t>
            </a:r>
          </a:p>
        </p:txBody>
      </p:sp>
      <p:sp>
        <p:nvSpPr>
          <p:cNvPr id="4" name="Pladsholder til diasnummer 3"/>
          <p:cNvSpPr>
            <a:spLocks noGrp="1"/>
          </p:cNvSpPr>
          <p:nvPr>
            <p:ph type="sldNum" sz="quarter" idx="10"/>
          </p:nvPr>
        </p:nvSpPr>
        <p:spPr/>
        <p:txBody>
          <a:bodyPr/>
          <a:lstStyle/>
          <a:p>
            <a:fld id="{3EA0A0BE-7928-4872-8F69-3738306757CB}" type="slidenum">
              <a:rPr lang="da-DK" smtClean="0"/>
              <a:t>2</a:t>
            </a:fld>
            <a:endParaRPr lang="da-DK"/>
          </a:p>
        </p:txBody>
      </p:sp>
    </p:spTree>
    <p:extLst>
      <p:ext uri="{BB962C8B-B14F-4D97-AF65-F5344CB8AC3E}">
        <p14:creationId xmlns:p14="http://schemas.microsoft.com/office/powerpoint/2010/main" val="2756844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3EA0A0BE-7928-4872-8F69-3738306757CB}" type="slidenum">
              <a:rPr lang="da-DK" smtClean="0"/>
              <a:t>26</a:t>
            </a:fld>
            <a:endParaRPr lang="da-DK"/>
          </a:p>
        </p:txBody>
      </p:sp>
    </p:spTree>
    <p:extLst>
      <p:ext uri="{BB962C8B-B14F-4D97-AF65-F5344CB8AC3E}">
        <p14:creationId xmlns:p14="http://schemas.microsoft.com/office/powerpoint/2010/main" val="1498660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3EA0A0BE-7928-4872-8F69-3738306757CB}" type="slidenum">
              <a:rPr lang="da-DK" smtClean="0"/>
              <a:t>27</a:t>
            </a:fld>
            <a:endParaRPr lang="da-DK"/>
          </a:p>
        </p:txBody>
      </p:sp>
    </p:spTree>
    <p:extLst>
      <p:ext uri="{BB962C8B-B14F-4D97-AF65-F5344CB8AC3E}">
        <p14:creationId xmlns:p14="http://schemas.microsoft.com/office/powerpoint/2010/main" val="711411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Alt smager meget mere</a:t>
            </a:r>
            <a:r>
              <a:rPr lang="da-DK" baseline="0" dirty="0"/>
              <a:t> markant – særligt lige efter OP. Her 2 år efter kan jeg spise alt, men jeg oplever stadig at jeg kan lugte og smage det hurtigt, hvis der er noget som jeg ikke kan lide</a:t>
            </a:r>
          </a:p>
          <a:p>
            <a:endParaRPr lang="da-DK" baseline="0" dirty="0"/>
          </a:p>
          <a:p>
            <a:r>
              <a:rPr lang="da-DK" baseline="0" dirty="0"/>
              <a:t>Jeg fryser hurtigt – face it – </a:t>
            </a:r>
            <a:r>
              <a:rPr lang="da-DK" baseline="0" dirty="0" err="1"/>
              <a:t>hulden</a:t>
            </a:r>
            <a:r>
              <a:rPr lang="da-DK" baseline="0" dirty="0"/>
              <a:t> er væk, så det handler om at få klædt sig ekstra godt på – </a:t>
            </a:r>
          </a:p>
          <a:p>
            <a:endParaRPr lang="da-DK" baseline="0" dirty="0"/>
          </a:p>
          <a:p>
            <a:r>
              <a:rPr lang="da-DK" baseline="0" dirty="0"/>
              <a:t>Det tager tid at lære sit nye fysisk resultat at kende. Jeg tager stadig billeder af mig selv – grænsende til det arrogante vil nogen tro – men det handler om at jeg er nødt til at se det i øjnene nogle gange – Jeg er slank og jeg ser godt ud – Det giver opmærksomhed og det er skønt, men også mærkeligt… Jeg har haft over 20 år, som noget andet…. </a:t>
            </a:r>
          </a:p>
          <a:p>
            <a:r>
              <a:rPr lang="da-DK" baseline="0" dirty="0"/>
              <a:t>At møde folk, som ikke har set mig længe – De kan ikke kende mig…</a:t>
            </a:r>
          </a:p>
          <a:p>
            <a:r>
              <a:rPr lang="da-DK" baseline="0" dirty="0"/>
              <a:t>At møde folk, som ikke har kendt mig før – De kan simpelthen ikke tro det er mig på før fotoet</a:t>
            </a:r>
          </a:p>
          <a:p>
            <a:endParaRPr lang="da-DK" baseline="0" dirty="0"/>
          </a:p>
          <a:p>
            <a:endParaRPr lang="da-DK" dirty="0"/>
          </a:p>
        </p:txBody>
      </p:sp>
      <p:sp>
        <p:nvSpPr>
          <p:cNvPr id="4" name="Pladsholder til diasnummer 3"/>
          <p:cNvSpPr>
            <a:spLocks noGrp="1"/>
          </p:cNvSpPr>
          <p:nvPr>
            <p:ph type="sldNum" sz="quarter" idx="10"/>
          </p:nvPr>
        </p:nvSpPr>
        <p:spPr/>
        <p:txBody>
          <a:bodyPr/>
          <a:lstStyle/>
          <a:p>
            <a:fld id="{3EA0A0BE-7928-4872-8F69-3738306757CB}" type="slidenum">
              <a:rPr lang="da-DK" smtClean="0"/>
              <a:t>28</a:t>
            </a:fld>
            <a:endParaRPr lang="da-DK"/>
          </a:p>
        </p:txBody>
      </p:sp>
    </p:spTree>
    <p:extLst>
      <p:ext uri="{BB962C8B-B14F-4D97-AF65-F5344CB8AC3E}">
        <p14:creationId xmlns:p14="http://schemas.microsoft.com/office/powerpoint/2010/main" val="2506941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Rejsen starter her og tager et par år… Rød</a:t>
            </a:r>
            <a:r>
              <a:rPr lang="da-DK" baseline="0" dirty="0"/>
              <a:t> streg er der, hvor jeg er nu - </a:t>
            </a:r>
            <a:endParaRPr lang="da-DK" dirty="0"/>
          </a:p>
        </p:txBody>
      </p:sp>
      <p:sp>
        <p:nvSpPr>
          <p:cNvPr id="4" name="Pladsholder til diasnummer 3"/>
          <p:cNvSpPr>
            <a:spLocks noGrp="1"/>
          </p:cNvSpPr>
          <p:nvPr>
            <p:ph type="sldNum" sz="quarter" idx="10"/>
          </p:nvPr>
        </p:nvSpPr>
        <p:spPr/>
        <p:txBody>
          <a:bodyPr/>
          <a:lstStyle/>
          <a:p>
            <a:fld id="{3EA0A0BE-7928-4872-8F69-3738306757CB}" type="slidenum">
              <a:rPr lang="da-DK" smtClean="0"/>
              <a:t>29</a:t>
            </a:fld>
            <a:endParaRPr lang="da-DK"/>
          </a:p>
        </p:txBody>
      </p:sp>
    </p:spTree>
    <p:extLst>
      <p:ext uri="{BB962C8B-B14F-4D97-AF65-F5344CB8AC3E}">
        <p14:creationId xmlns:p14="http://schemas.microsoft.com/office/powerpoint/2010/main" val="3141250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Grøn linje – Vægttabet skete</a:t>
            </a:r>
            <a:r>
              <a:rPr lang="da-DK" baseline="0" dirty="0"/>
              <a:t> hurtigt og jeg kom i mål på 14 måneder. Jeg har haft mine 2 første hud-operationer 1 år og 2 måneder og 1 år og 7 måneder efter min GS. Jeg er halvvejs i mål med mine hud-operationer. Jeg kom i gang så tidligt, fordi jeg har et stort skoldnings-ar på min overkrop – Det skulle gen-opereres og derfor ville overlæge på plastikkirurgisk afdeling på OUH lave et brystløft samtidigt. </a:t>
            </a:r>
          </a:p>
          <a:p>
            <a:r>
              <a:rPr lang="da-DK" baseline="0" dirty="0"/>
              <a:t>Rød linje – Min livskvalitet steg betydeligt, da jeg kunne mærke kiloene begynde at forsvinde. Da jeg var kommet under 80 kilo begyndte jeg for alvor at tro på at jeg for sidste gang havde taget vægttabsrejsen og var kommet i mål. Min yoyo-vægt gik jo imellem 80 og 125 kilo. Da jeg kom i mål ift. mit BMI på under 25 var jeg </a:t>
            </a:r>
            <a:r>
              <a:rPr lang="da-DK" baseline="0" dirty="0" err="1"/>
              <a:t>megaglad</a:t>
            </a:r>
            <a:r>
              <a:rPr lang="da-DK" baseline="0" dirty="0"/>
              <a:t>… jeg havde dog en del løs hud og jeg skulle jo bevise min vægtstabilitet i de 6 måneder for jeg kunne få fjernet overskudshud… så det gav et lille hak nedad i min livskvalitet, fordi hængehud bare er… træls – </a:t>
            </a:r>
          </a:p>
          <a:p>
            <a:r>
              <a:rPr lang="da-DK" baseline="0" dirty="0"/>
              <a:t>8. Maj 2019 blev jeg opereret på Printzlau og fik foretaget en 360 graders OP. Resultatet er godt og det er jo vildt at nå hertil.  </a:t>
            </a:r>
          </a:p>
          <a:p>
            <a:r>
              <a:rPr lang="da-DK" baseline="0" dirty="0"/>
              <a:t>Næste FU til operation er 25. oktober og så kører møllen igen… </a:t>
            </a:r>
            <a:endParaRPr lang="da-DK" dirty="0"/>
          </a:p>
        </p:txBody>
      </p:sp>
      <p:sp>
        <p:nvSpPr>
          <p:cNvPr id="4" name="Pladsholder til diasnummer 3"/>
          <p:cNvSpPr>
            <a:spLocks noGrp="1"/>
          </p:cNvSpPr>
          <p:nvPr>
            <p:ph type="sldNum" sz="quarter" idx="10"/>
          </p:nvPr>
        </p:nvSpPr>
        <p:spPr/>
        <p:txBody>
          <a:bodyPr/>
          <a:lstStyle/>
          <a:p>
            <a:fld id="{3EA0A0BE-7928-4872-8F69-3738306757CB}" type="slidenum">
              <a:rPr lang="da-DK" smtClean="0"/>
              <a:t>30</a:t>
            </a:fld>
            <a:endParaRPr lang="da-DK"/>
          </a:p>
        </p:txBody>
      </p:sp>
    </p:spTree>
    <p:extLst>
      <p:ext uri="{BB962C8B-B14F-4D97-AF65-F5344CB8AC3E}">
        <p14:creationId xmlns:p14="http://schemas.microsoft.com/office/powerpoint/2010/main" val="2766344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3EA0A0BE-7928-4872-8F69-3738306757CB}" type="slidenum">
              <a:rPr lang="da-DK" smtClean="0"/>
              <a:t>32</a:t>
            </a:fld>
            <a:endParaRPr lang="da-DK"/>
          </a:p>
        </p:txBody>
      </p:sp>
    </p:spTree>
    <p:extLst>
      <p:ext uri="{BB962C8B-B14F-4D97-AF65-F5344CB8AC3E}">
        <p14:creationId xmlns:p14="http://schemas.microsoft.com/office/powerpoint/2010/main" val="810373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3EA0A0BE-7928-4872-8F69-3738306757CB}" type="slidenum">
              <a:rPr lang="da-DK" smtClean="0"/>
              <a:t>35</a:t>
            </a:fld>
            <a:endParaRPr lang="da-DK"/>
          </a:p>
        </p:txBody>
      </p:sp>
    </p:spTree>
    <p:extLst>
      <p:ext uri="{BB962C8B-B14F-4D97-AF65-F5344CB8AC3E}">
        <p14:creationId xmlns:p14="http://schemas.microsoft.com/office/powerpoint/2010/main" val="3195442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228600" indent="-228600">
              <a:buAutoNum type="arabicPeriod"/>
            </a:pPr>
            <a:r>
              <a:rPr lang="da-DK" dirty="0"/>
              <a:t>Altid at være på kur og altid fokusere på vægt giver et forkert billede af hvad der giver livskvalitet</a:t>
            </a:r>
          </a:p>
          <a:p>
            <a:pPr marL="228600" indent="-228600">
              <a:buAutoNum type="arabicPeriod"/>
            </a:pPr>
            <a:r>
              <a:rPr lang="da-DK" dirty="0"/>
              <a:t>2-3 portioner plus 750 ml cola…</a:t>
            </a:r>
          </a:p>
          <a:p>
            <a:pPr marL="228600" indent="-228600">
              <a:buAutoNum type="arabicPeriod"/>
            </a:pPr>
            <a:r>
              <a:rPr lang="da-DK" dirty="0"/>
              <a:t>Usund og tynd – Eller slank og sund</a:t>
            </a:r>
          </a:p>
          <a:p>
            <a:pPr marL="228600" indent="-228600">
              <a:buAutoNum type="arabicPeriod"/>
            </a:pPr>
            <a:r>
              <a:rPr lang="da-DK" dirty="0"/>
              <a:t>Genetik og hvad med den næste generation??</a:t>
            </a:r>
          </a:p>
          <a:p>
            <a:pPr marL="228600" indent="-228600">
              <a:buAutoNum type="arabicPeriod"/>
            </a:pPr>
            <a:r>
              <a:rPr lang="da-DK" dirty="0"/>
              <a:t>Stop med restriktioner…</a:t>
            </a:r>
          </a:p>
          <a:p>
            <a:pPr marL="228600" indent="-228600">
              <a:buAutoNum type="arabicPeriod"/>
            </a:pPr>
            <a:r>
              <a:rPr lang="da-DK" dirty="0"/>
              <a:t>Store kvinder – trøstespisning og inaktivitet</a:t>
            </a:r>
          </a:p>
          <a:p>
            <a:pPr marL="228600" indent="-228600">
              <a:buAutoNum type="arabicPeriod"/>
            </a:pPr>
            <a:r>
              <a:rPr lang="da-DK" dirty="0"/>
              <a:t>Et sundt pensionistliv</a:t>
            </a:r>
          </a:p>
          <a:p>
            <a:pPr marL="228600" indent="-228600">
              <a:buAutoNum type="arabicPeriod"/>
            </a:pPr>
            <a:r>
              <a:rPr lang="da-DK" dirty="0"/>
              <a:t>Drømmen at være aktiv og have en glæde ved bevægelse</a:t>
            </a:r>
          </a:p>
        </p:txBody>
      </p:sp>
      <p:sp>
        <p:nvSpPr>
          <p:cNvPr id="4" name="Pladsholder til diasnummer 3"/>
          <p:cNvSpPr>
            <a:spLocks noGrp="1"/>
          </p:cNvSpPr>
          <p:nvPr>
            <p:ph type="sldNum" sz="quarter" idx="10"/>
          </p:nvPr>
        </p:nvSpPr>
        <p:spPr/>
        <p:txBody>
          <a:bodyPr/>
          <a:lstStyle/>
          <a:p>
            <a:fld id="{3EA0A0BE-7928-4872-8F69-3738306757CB}" type="slidenum">
              <a:rPr lang="da-DK" smtClean="0"/>
              <a:t>3</a:t>
            </a:fld>
            <a:endParaRPr lang="da-DK"/>
          </a:p>
        </p:txBody>
      </p:sp>
    </p:spTree>
    <p:extLst>
      <p:ext uri="{BB962C8B-B14F-4D97-AF65-F5344CB8AC3E}">
        <p14:creationId xmlns:p14="http://schemas.microsoft.com/office/powerpoint/2010/main" val="1863867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228600" indent="-228600">
              <a:buAutoNum type="arabicPeriod"/>
            </a:pPr>
            <a:r>
              <a:rPr lang="da-DK" dirty="0"/>
              <a:t>Sygemelding – vidt forskelligt 1 til 6 uger… alt arbejdstype – Fortælle eller ikke?</a:t>
            </a:r>
          </a:p>
          <a:p>
            <a:pPr marL="228600" indent="-228600">
              <a:buAutoNum type="arabicPeriod"/>
            </a:pPr>
            <a:r>
              <a:rPr lang="da-DK" dirty="0"/>
              <a:t>Kig på dem du har – styrker de eller begrænser de din nye kommende livsstil? Vælg lidt motion, som du kan lide – giv senere gas!</a:t>
            </a:r>
          </a:p>
          <a:p>
            <a:pPr marL="228600" indent="-228600">
              <a:buAutoNum type="arabicPeriod"/>
            </a:pPr>
            <a:r>
              <a:rPr lang="da-DK" dirty="0"/>
              <a:t>Ha nogle gode venner/familie med på vejen… hele vejen – det er rart at nogen kender de historie helt tæt på</a:t>
            </a:r>
          </a:p>
          <a:p>
            <a:pPr marL="228600" indent="-228600">
              <a:buAutoNum type="arabicPeriod"/>
            </a:pPr>
            <a:r>
              <a:rPr lang="da-DK" dirty="0"/>
              <a:t>Flydende… mælkeprodukter, </a:t>
            </a:r>
            <a:r>
              <a:rPr lang="da-DK" dirty="0" err="1"/>
              <a:t>cocio</a:t>
            </a:r>
            <a:r>
              <a:rPr lang="da-DK" dirty="0"/>
              <a:t> </a:t>
            </a:r>
            <a:r>
              <a:rPr lang="da-DK" dirty="0" err="1"/>
              <a:t>one</a:t>
            </a:r>
            <a:r>
              <a:rPr lang="da-DK" dirty="0"/>
              <a:t>, saftevand, suppe – proteinpulver – Følg DIN kostplan – </a:t>
            </a:r>
          </a:p>
          <a:p>
            <a:pPr marL="228600" indent="-228600">
              <a:buAutoNum type="arabicPeriod"/>
            </a:pPr>
            <a:r>
              <a:rPr lang="da-DK" dirty="0"/>
              <a:t>Tøm kalenderen de første 1-2 uger og fyld stille og roligt på… mærk efter</a:t>
            </a:r>
          </a:p>
          <a:p>
            <a:pPr marL="228600" indent="-228600">
              <a:buAutoNum type="arabicPeriod"/>
            </a:pPr>
            <a:r>
              <a:rPr lang="da-DK" dirty="0"/>
              <a:t>Det handler ikke kun om kost og motion – det handler om personlig udvikling på mange fronter i dit liv</a:t>
            </a:r>
          </a:p>
          <a:p>
            <a:pPr marL="228600" indent="-228600">
              <a:buAutoNum type="arabicPeriod"/>
            </a:pPr>
            <a:endParaRPr lang="da-DK" dirty="0"/>
          </a:p>
        </p:txBody>
      </p:sp>
      <p:sp>
        <p:nvSpPr>
          <p:cNvPr id="4" name="Pladsholder til slidenummer 3"/>
          <p:cNvSpPr>
            <a:spLocks noGrp="1"/>
          </p:cNvSpPr>
          <p:nvPr>
            <p:ph type="sldNum" sz="quarter" idx="5"/>
          </p:nvPr>
        </p:nvSpPr>
        <p:spPr/>
        <p:txBody>
          <a:bodyPr/>
          <a:lstStyle/>
          <a:p>
            <a:fld id="{3EA0A0BE-7928-4872-8F69-3738306757CB}" type="slidenum">
              <a:rPr lang="da-DK" smtClean="0"/>
              <a:t>4</a:t>
            </a:fld>
            <a:endParaRPr lang="da-DK"/>
          </a:p>
        </p:txBody>
      </p:sp>
    </p:spTree>
    <p:extLst>
      <p:ext uri="{BB962C8B-B14F-4D97-AF65-F5344CB8AC3E}">
        <p14:creationId xmlns:p14="http://schemas.microsoft.com/office/powerpoint/2010/main" val="1837412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3EA0A0BE-7928-4872-8F69-3738306757CB}" type="slidenum">
              <a:rPr lang="da-DK" smtClean="0"/>
              <a:t>5</a:t>
            </a:fld>
            <a:endParaRPr lang="da-DK"/>
          </a:p>
        </p:txBody>
      </p:sp>
    </p:spTree>
    <p:extLst>
      <p:ext uri="{BB962C8B-B14F-4D97-AF65-F5344CB8AC3E}">
        <p14:creationId xmlns:p14="http://schemas.microsoft.com/office/powerpoint/2010/main" val="2173793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Størrelse og fornemmelse.</a:t>
            </a:r>
            <a:r>
              <a:rPr lang="da-DK" baseline="0" dirty="0"/>
              <a:t> Følte mig ok – men blodprøverne viste noget andet. Diabetes og sjuskede blodprøver…  trods ingen medicin, alkohol eller misbrug… ud over mad</a:t>
            </a:r>
          </a:p>
          <a:p>
            <a:endParaRPr lang="da-DK" baseline="0" dirty="0"/>
          </a:p>
          <a:p>
            <a:r>
              <a:rPr lang="da-DK" baseline="0" dirty="0"/>
              <a:t>En god dag</a:t>
            </a:r>
          </a:p>
          <a:p>
            <a:endParaRPr lang="da-DK" baseline="0" dirty="0"/>
          </a:p>
          <a:p>
            <a:r>
              <a:rPr lang="da-DK" baseline="0" dirty="0"/>
              <a:t>En træls dag</a:t>
            </a:r>
          </a:p>
          <a:p>
            <a:endParaRPr lang="da-DK" baseline="0" dirty="0"/>
          </a:p>
          <a:p>
            <a:r>
              <a:rPr lang="da-DK" baseline="0" dirty="0"/>
              <a:t>Men </a:t>
            </a:r>
            <a:r>
              <a:rPr lang="da-DK" baseline="0" dirty="0" err="1"/>
              <a:t>megatræt</a:t>
            </a:r>
            <a:r>
              <a:rPr lang="da-DK" baseline="0" dirty="0"/>
              <a:t> af at være </a:t>
            </a:r>
            <a:r>
              <a:rPr lang="da-DK" baseline="0" dirty="0" err="1"/>
              <a:t>megatyk</a:t>
            </a:r>
            <a:r>
              <a:rPr lang="da-DK" baseline="0" dirty="0"/>
              <a:t> - </a:t>
            </a:r>
            <a:endParaRPr lang="da-DK" dirty="0"/>
          </a:p>
        </p:txBody>
      </p:sp>
      <p:sp>
        <p:nvSpPr>
          <p:cNvPr id="4" name="Pladsholder til diasnummer 3"/>
          <p:cNvSpPr>
            <a:spLocks noGrp="1"/>
          </p:cNvSpPr>
          <p:nvPr>
            <p:ph type="sldNum" sz="quarter" idx="10"/>
          </p:nvPr>
        </p:nvSpPr>
        <p:spPr/>
        <p:txBody>
          <a:bodyPr/>
          <a:lstStyle/>
          <a:p>
            <a:fld id="{3EA0A0BE-7928-4872-8F69-3738306757CB}" type="slidenum">
              <a:rPr lang="da-DK" smtClean="0"/>
              <a:t>9</a:t>
            </a:fld>
            <a:endParaRPr lang="da-DK"/>
          </a:p>
        </p:txBody>
      </p:sp>
    </p:spTree>
    <p:extLst>
      <p:ext uri="{BB962C8B-B14F-4D97-AF65-F5344CB8AC3E}">
        <p14:creationId xmlns:p14="http://schemas.microsoft.com/office/powerpoint/2010/main" val="2753332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Aftalen</a:t>
            </a:r>
            <a:r>
              <a:rPr lang="da-DK" baseline="0" dirty="0"/>
              <a:t> om vægttab inden operation – god ide både for helbredet og pladsen omkring de indre organer… gør det nu bare – uanset hvad der skrives i grupperne. Tyrkiet og all inklusive i 10 dage var min årsag til aftalt vægttab. </a:t>
            </a:r>
            <a:endParaRPr lang="da-DK" dirty="0"/>
          </a:p>
        </p:txBody>
      </p:sp>
      <p:sp>
        <p:nvSpPr>
          <p:cNvPr id="4" name="Pladsholder til diasnummer 3"/>
          <p:cNvSpPr>
            <a:spLocks noGrp="1"/>
          </p:cNvSpPr>
          <p:nvPr>
            <p:ph type="sldNum" sz="quarter" idx="10"/>
          </p:nvPr>
        </p:nvSpPr>
        <p:spPr/>
        <p:txBody>
          <a:bodyPr/>
          <a:lstStyle/>
          <a:p>
            <a:fld id="{3EA0A0BE-7928-4872-8F69-3738306757CB}" type="slidenum">
              <a:rPr lang="da-DK" smtClean="0"/>
              <a:t>10</a:t>
            </a:fld>
            <a:endParaRPr lang="da-DK"/>
          </a:p>
        </p:txBody>
      </p:sp>
    </p:spTree>
    <p:extLst>
      <p:ext uri="{BB962C8B-B14F-4D97-AF65-F5344CB8AC3E}">
        <p14:creationId xmlns:p14="http://schemas.microsoft.com/office/powerpoint/2010/main" val="3919477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Livskvaliteten</a:t>
            </a:r>
            <a:r>
              <a:rPr lang="da-DK" baseline="0" dirty="0"/>
              <a:t> stiger – god selvfølelse – at være velklædt</a:t>
            </a:r>
            <a:endParaRPr lang="da-DK" dirty="0"/>
          </a:p>
        </p:txBody>
      </p:sp>
      <p:sp>
        <p:nvSpPr>
          <p:cNvPr id="4" name="Pladsholder til diasnummer 3"/>
          <p:cNvSpPr>
            <a:spLocks noGrp="1"/>
          </p:cNvSpPr>
          <p:nvPr>
            <p:ph type="sldNum" sz="quarter" idx="10"/>
          </p:nvPr>
        </p:nvSpPr>
        <p:spPr/>
        <p:txBody>
          <a:bodyPr/>
          <a:lstStyle/>
          <a:p>
            <a:fld id="{3EA0A0BE-7928-4872-8F69-3738306757CB}" type="slidenum">
              <a:rPr lang="da-DK" smtClean="0"/>
              <a:t>11</a:t>
            </a:fld>
            <a:endParaRPr lang="da-DK"/>
          </a:p>
        </p:txBody>
      </p:sp>
    </p:spTree>
    <p:extLst>
      <p:ext uri="{BB962C8B-B14F-4D97-AF65-F5344CB8AC3E}">
        <p14:creationId xmlns:p14="http://schemas.microsoft.com/office/powerpoint/2010/main" val="369887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Kortere kjoler og en jul med vægttab for første gang nogensinde</a:t>
            </a:r>
          </a:p>
        </p:txBody>
      </p:sp>
      <p:sp>
        <p:nvSpPr>
          <p:cNvPr id="4" name="Pladsholder til diasnummer 3"/>
          <p:cNvSpPr>
            <a:spLocks noGrp="1"/>
          </p:cNvSpPr>
          <p:nvPr>
            <p:ph type="sldNum" sz="quarter" idx="10"/>
          </p:nvPr>
        </p:nvSpPr>
        <p:spPr/>
        <p:txBody>
          <a:bodyPr/>
          <a:lstStyle/>
          <a:p>
            <a:fld id="{3EA0A0BE-7928-4872-8F69-3738306757CB}" type="slidenum">
              <a:rPr lang="da-DK" smtClean="0"/>
              <a:t>12</a:t>
            </a:fld>
            <a:endParaRPr lang="da-DK"/>
          </a:p>
        </p:txBody>
      </p:sp>
    </p:spTree>
    <p:extLst>
      <p:ext uri="{BB962C8B-B14F-4D97-AF65-F5344CB8AC3E}">
        <p14:creationId xmlns:p14="http://schemas.microsoft.com/office/powerpoint/2010/main" val="616689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da-DK"/>
              <a:t>Klik for at redigere i master</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a-DK"/>
              <a:t>Klik for at redigere i master</a:t>
            </a:r>
            <a:endParaRPr kumimoji="0" lang="en-US"/>
          </a:p>
        </p:txBody>
      </p:sp>
      <p:sp>
        <p:nvSpPr>
          <p:cNvPr id="30" name="Date Placeholder 29"/>
          <p:cNvSpPr>
            <a:spLocks noGrp="1"/>
          </p:cNvSpPr>
          <p:nvPr>
            <p:ph type="dt" sz="half" idx="10"/>
          </p:nvPr>
        </p:nvSpPr>
        <p:spPr/>
        <p:txBody>
          <a:bodyPr/>
          <a:lstStyle/>
          <a:p>
            <a:fld id="{7C5FC6B2-6F64-41E4-83D6-BA4BD05AB813}" type="datetime1">
              <a:rPr lang="da-DK" smtClean="0"/>
              <a:t>16-03-2020</a:t>
            </a:fld>
            <a:endParaRPr lang="da-DK"/>
          </a:p>
        </p:txBody>
      </p:sp>
      <p:sp>
        <p:nvSpPr>
          <p:cNvPr id="19" name="Footer Placeholder 18"/>
          <p:cNvSpPr>
            <a:spLocks noGrp="1"/>
          </p:cNvSpPr>
          <p:nvPr>
            <p:ph type="ftr" sz="quarter" idx="11"/>
          </p:nvPr>
        </p:nvSpPr>
        <p:spPr/>
        <p:txBody>
          <a:bodyPr/>
          <a:lstStyle/>
          <a:p>
            <a:endParaRPr lang="da-DK"/>
          </a:p>
        </p:txBody>
      </p:sp>
      <p:sp>
        <p:nvSpPr>
          <p:cNvPr id="27" name="Slide Number Placeholder 26"/>
          <p:cNvSpPr>
            <a:spLocks noGrp="1"/>
          </p:cNvSpPr>
          <p:nvPr>
            <p:ph type="sldNum" sz="quarter" idx="12"/>
          </p:nvPr>
        </p:nvSpPr>
        <p:spPr/>
        <p:txBody>
          <a:bodyPr/>
          <a:lstStyle/>
          <a:p>
            <a:fld id="{365EB387-EE11-4EB7-99B3-B6972A59472F}" type="slidenum">
              <a:rPr lang="da-DK" smtClean="0"/>
              <a:t>‹nr.›</a:t>
            </a:fld>
            <a:endParaRPr lang="da-DK"/>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da-DK"/>
              <a:t>Klik for at redigere i master</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da-DK"/>
              <a:t>Klik for at redigere i master</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4" name="Date Placeholder 3"/>
          <p:cNvSpPr>
            <a:spLocks noGrp="1"/>
          </p:cNvSpPr>
          <p:nvPr>
            <p:ph type="dt" sz="half" idx="10"/>
          </p:nvPr>
        </p:nvSpPr>
        <p:spPr/>
        <p:txBody>
          <a:bodyPr/>
          <a:lstStyle/>
          <a:p>
            <a:fld id="{937CB9A4-4414-42AB-888B-4D32478BEFB7}" type="datetime1">
              <a:rPr lang="da-DK" smtClean="0"/>
              <a:t>16-03-2020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365EB387-EE11-4EB7-99B3-B6972A59472F}" type="slidenum">
              <a:rPr lang="da-DK" smtClean="0"/>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da-DK"/>
              <a:t>Klik for at redigere i master</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da-DK"/>
              <a:t>Klik for at redigere i master</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4" name="Date Placeholder 3"/>
          <p:cNvSpPr>
            <a:spLocks noGrp="1"/>
          </p:cNvSpPr>
          <p:nvPr>
            <p:ph type="dt" sz="half" idx="10"/>
          </p:nvPr>
        </p:nvSpPr>
        <p:spPr/>
        <p:txBody>
          <a:bodyPr/>
          <a:lstStyle/>
          <a:p>
            <a:fld id="{0A5D3B14-D77A-449F-8913-82D2C44913F0}" type="datetime1">
              <a:rPr lang="da-DK" smtClean="0"/>
              <a:t>16-03-2020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365EB387-EE11-4EB7-99B3-B6972A59472F}" type="slidenum">
              <a:rPr lang="da-DK" smtClean="0"/>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da-DK"/>
              <a:t>Klik for at redigere i master</a:t>
            </a:r>
            <a:endParaRPr kumimoji="0" lang="en-US"/>
          </a:p>
        </p:txBody>
      </p:sp>
      <p:sp>
        <p:nvSpPr>
          <p:cNvPr id="3" name="Content Placeholder 2"/>
          <p:cNvSpPr>
            <a:spLocks noGrp="1"/>
          </p:cNvSpPr>
          <p:nvPr>
            <p:ph idx="1"/>
          </p:nvPr>
        </p:nvSpPr>
        <p:spPr/>
        <p:txBody>
          <a:bodyPr/>
          <a:lstStyle/>
          <a:p>
            <a:pPr lvl="0" eaLnBrk="1" latinLnBrk="0" hangingPunct="1"/>
            <a:r>
              <a:rPr lang="da-DK"/>
              <a:t>Klik for at redigere i master</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4" name="Date Placeholder 3"/>
          <p:cNvSpPr>
            <a:spLocks noGrp="1"/>
          </p:cNvSpPr>
          <p:nvPr>
            <p:ph type="dt" sz="half" idx="10"/>
          </p:nvPr>
        </p:nvSpPr>
        <p:spPr/>
        <p:txBody>
          <a:bodyPr/>
          <a:lstStyle/>
          <a:p>
            <a:fld id="{B9082126-879A-4546-ACA1-6FD642EDF60E}" type="datetime1">
              <a:rPr lang="da-DK" smtClean="0"/>
              <a:t>16-03-2020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365EB387-EE11-4EB7-99B3-B6972A59472F}" type="slidenum">
              <a:rPr lang="da-DK" smtClean="0"/>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da-DK"/>
              <a:t>Klik for at redigere i master</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a-DK"/>
              <a:t>Klik for at redigere i master</a:t>
            </a:r>
          </a:p>
        </p:txBody>
      </p:sp>
      <p:sp>
        <p:nvSpPr>
          <p:cNvPr id="4" name="Date Placeholder 3"/>
          <p:cNvSpPr>
            <a:spLocks noGrp="1"/>
          </p:cNvSpPr>
          <p:nvPr>
            <p:ph type="dt" sz="half" idx="10"/>
          </p:nvPr>
        </p:nvSpPr>
        <p:spPr/>
        <p:txBody>
          <a:bodyPr/>
          <a:lstStyle/>
          <a:p>
            <a:fld id="{D60F3333-ADB0-4AAC-B32A-23F49EAE3B03}" type="datetime1">
              <a:rPr lang="da-DK" smtClean="0"/>
              <a:t>16-03-2020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365EB387-EE11-4EB7-99B3-B6972A59472F}" type="slidenum">
              <a:rPr lang="da-DK" smtClean="0"/>
              <a:t>‹nr.›</a:t>
            </a:fld>
            <a:endParaRPr lang="da-DK"/>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da-DK"/>
              <a:t>Klik for at redigere i master</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a-DK"/>
              <a:t>Klik for at redigere i master</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a-DK"/>
              <a:t>Klik for at redigere i master</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5" name="Date Placeholder 4"/>
          <p:cNvSpPr>
            <a:spLocks noGrp="1"/>
          </p:cNvSpPr>
          <p:nvPr>
            <p:ph type="dt" sz="half" idx="10"/>
          </p:nvPr>
        </p:nvSpPr>
        <p:spPr/>
        <p:txBody>
          <a:bodyPr/>
          <a:lstStyle/>
          <a:p>
            <a:fld id="{1E252080-5298-4ACB-87DA-CD1AB40E9DF4}" type="datetime1">
              <a:rPr lang="da-DK" smtClean="0"/>
              <a:t>16-03-2020</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365EB387-EE11-4EB7-99B3-B6972A59472F}" type="slidenum">
              <a:rPr lang="da-DK" smtClean="0"/>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da-DK"/>
              <a:t>Klik for at redigere i master</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a-DK"/>
              <a:t>Klik for at redigere i master</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a-DK"/>
              <a:t>Klik for at redigere i master</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a-DK"/>
              <a:t>Klik for at redigere i master</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a-DK"/>
              <a:t>Klik for at redigere i master</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7" name="Date Placeholder 6"/>
          <p:cNvSpPr>
            <a:spLocks noGrp="1"/>
          </p:cNvSpPr>
          <p:nvPr>
            <p:ph type="dt" sz="half" idx="10"/>
          </p:nvPr>
        </p:nvSpPr>
        <p:spPr/>
        <p:txBody>
          <a:bodyPr/>
          <a:lstStyle/>
          <a:p>
            <a:fld id="{F9BFD78E-5CE0-4CE5-974D-4EC73A64AE7C}" type="datetime1">
              <a:rPr lang="da-DK" smtClean="0"/>
              <a:t>16-03-2020</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365EB387-EE11-4EB7-99B3-B6972A59472F}" type="slidenum">
              <a:rPr lang="da-DK" smtClean="0"/>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da-DK"/>
              <a:t>Klik for at redigere i master</a:t>
            </a:r>
            <a:endParaRPr kumimoji="0" lang="en-US"/>
          </a:p>
        </p:txBody>
      </p:sp>
      <p:sp>
        <p:nvSpPr>
          <p:cNvPr id="3" name="Date Placeholder 2"/>
          <p:cNvSpPr>
            <a:spLocks noGrp="1"/>
          </p:cNvSpPr>
          <p:nvPr>
            <p:ph type="dt" sz="half" idx="10"/>
          </p:nvPr>
        </p:nvSpPr>
        <p:spPr/>
        <p:txBody>
          <a:bodyPr/>
          <a:lstStyle/>
          <a:p>
            <a:fld id="{BB74D5A7-8AB7-49A8-A58A-678B124B271A}" type="datetime1">
              <a:rPr lang="da-DK" smtClean="0"/>
              <a:t>16-03-2020</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365EB387-EE11-4EB7-99B3-B6972A59472F}" type="slidenum">
              <a:rPr lang="da-DK" smtClean="0"/>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6FA912-8C4D-43F9-90CD-4D5F6632A9D7}" type="datetime1">
              <a:rPr lang="da-DK" smtClean="0"/>
              <a:t>16-03-2020</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365EB387-EE11-4EB7-99B3-B6972A59472F}" type="slidenum">
              <a:rPr lang="da-DK" smtClean="0"/>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da-DK"/>
              <a:t>Klik for at redigere i master</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da-DK"/>
              <a:t>Klik for at redigere i master</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da-DK"/>
              <a:t>Klik for at redigere i master</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kumimoji="0" lang="en-US"/>
          </a:p>
        </p:txBody>
      </p:sp>
      <p:sp>
        <p:nvSpPr>
          <p:cNvPr id="5" name="Date Placeholder 4"/>
          <p:cNvSpPr>
            <a:spLocks noGrp="1"/>
          </p:cNvSpPr>
          <p:nvPr>
            <p:ph type="dt" sz="half" idx="10"/>
          </p:nvPr>
        </p:nvSpPr>
        <p:spPr/>
        <p:txBody>
          <a:bodyPr/>
          <a:lstStyle/>
          <a:p>
            <a:fld id="{BA566BDF-F5C6-4249-99F9-8EF1E24B0806}" type="datetime1">
              <a:rPr lang="da-DK" smtClean="0"/>
              <a:t>16-03-2020</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365EB387-EE11-4EB7-99B3-B6972A59472F}" type="slidenum">
              <a:rPr lang="da-DK" smtClean="0"/>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da-DK"/>
              <a:t>Klik for at redigere i master</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da-DK"/>
              <a:t>Klik for at redigere i master</a:t>
            </a:r>
          </a:p>
        </p:txBody>
      </p:sp>
      <p:sp>
        <p:nvSpPr>
          <p:cNvPr id="5" name="Date Placeholder 4"/>
          <p:cNvSpPr>
            <a:spLocks noGrp="1"/>
          </p:cNvSpPr>
          <p:nvPr>
            <p:ph type="dt" sz="half" idx="10"/>
          </p:nvPr>
        </p:nvSpPr>
        <p:spPr/>
        <p:txBody>
          <a:bodyPr/>
          <a:lstStyle/>
          <a:p>
            <a:fld id="{87311EA7-810D-4D0C-BA9B-0506456D2A3B}" type="datetime1">
              <a:rPr lang="da-DK" smtClean="0"/>
              <a:t>16-03-2020</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a:xfrm>
            <a:off x="8077200" y="6356350"/>
            <a:ext cx="609600" cy="365125"/>
          </a:xfrm>
        </p:spPr>
        <p:txBody>
          <a:bodyPr/>
          <a:lstStyle/>
          <a:p>
            <a:fld id="{365EB387-EE11-4EB7-99B3-B6972A59472F}" type="slidenum">
              <a:rPr lang="da-DK" smtClean="0"/>
              <a:t>‹nr.›</a:t>
            </a:fld>
            <a:endParaRPr lang="da-DK"/>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da-DK"/>
              <a:t>Klik på ikonet for at tilføje et billede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da-DK"/>
              <a:t>Klik for at redigere i master</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da-DK"/>
              <a:t>Klik for at redigere i master</a:t>
            </a:r>
          </a:p>
          <a:p>
            <a:pPr lvl="1" eaLnBrk="1" latinLnBrk="0" hangingPunct="1"/>
            <a:r>
              <a:rPr kumimoji="0" lang="da-DK"/>
              <a:t>Andet niveau</a:t>
            </a:r>
          </a:p>
          <a:p>
            <a:pPr lvl="2" eaLnBrk="1" latinLnBrk="0" hangingPunct="1"/>
            <a:r>
              <a:rPr kumimoji="0" lang="da-DK"/>
              <a:t>Tredje niveau</a:t>
            </a:r>
          </a:p>
          <a:p>
            <a:pPr lvl="3" eaLnBrk="1" latinLnBrk="0" hangingPunct="1"/>
            <a:r>
              <a:rPr kumimoji="0" lang="da-DK"/>
              <a:t>Fjerde niveau</a:t>
            </a:r>
          </a:p>
          <a:p>
            <a:pPr lvl="4" eaLnBrk="1" latinLnBrk="0" hangingPunct="1"/>
            <a:r>
              <a:rPr kumimoji="0" lang="da-DK"/>
              <a:t>Femte niveau</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D11904C-A4C7-4931-AF89-1FE720F4E2E0}" type="datetime1">
              <a:rPr lang="da-DK" smtClean="0"/>
              <a:t>16-03-2020</a:t>
            </a:fld>
            <a:endParaRPr lang="da-DK"/>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da-DK"/>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65EB387-EE11-4EB7-99B3-B6972A59472F}" type="slidenum">
              <a:rPr lang="da-DK" smtClean="0"/>
              <a:t>‹nr.›</a:t>
            </a:fld>
            <a:endParaRPr lang="da-DK"/>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wintherlady.dk/"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275856" y="2420888"/>
            <a:ext cx="5109192" cy="1440160"/>
          </a:xfrm>
        </p:spPr>
        <p:txBody>
          <a:bodyPr>
            <a:normAutofit fontScale="90000"/>
          </a:bodyPr>
          <a:lstStyle/>
          <a:p>
            <a:r>
              <a:rPr lang="da-DK" dirty="0"/>
              <a:t>Heidi Winther Højvælde</a:t>
            </a:r>
            <a:br>
              <a:rPr lang="da-DK" dirty="0"/>
            </a:br>
            <a:endParaRPr lang="da-DK" dirty="0"/>
          </a:p>
        </p:txBody>
      </p:sp>
      <p:sp>
        <p:nvSpPr>
          <p:cNvPr id="3" name="Undertitel 2"/>
          <p:cNvSpPr>
            <a:spLocks noGrp="1"/>
          </p:cNvSpPr>
          <p:nvPr>
            <p:ph type="subTitle" idx="1"/>
          </p:nvPr>
        </p:nvSpPr>
        <p:spPr>
          <a:xfrm>
            <a:off x="533400" y="4005064"/>
            <a:ext cx="7854696" cy="976072"/>
          </a:xfrm>
        </p:spPr>
        <p:txBody>
          <a:bodyPr>
            <a:normAutofit fontScale="77500" lnSpcReduction="20000"/>
          </a:bodyPr>
          <a:lstStyle/>
          <a:p>
            <a:pPr algn="ctr"/>
            <a:r>
              <a:rPr lang="da-DK" dirty="0" err="1"/>
              <a:t>Gastric</a:t>
            </a:r>
            <a:r>
              <a:rPr lang="da-DK" dirty="0"/>
              <a:t> </a:t>
            </a:r>
            <a:r>
              <a:rPr lang="da-DK" dirty="0" err="1"/>
              <a:t>Sleeve</a:t>
            </a:r>
            <a:r>
              <a:rPr lang="da-DK" dirty="0"/>
              <a:t> 14. august 2017</a:t>
            </a:r>
          </a:p>
          <a:p>
            <a:pPr algn="ctr"/>
            <a:r>
              <a:rPr lang="da-DK" dirty="0" err="1"/>
              <a:t>Aleris</a:t>
            </a:r>
            <a:r>
              <a:rPr lang="da-DK" dirty="0"/>
              <a:t> Hamlet Århus</a:t>
            </a:r>
          </a:p>
          <a:p>
            <a:pPr algn="ctr"/>
            <a:r>
              <a:rPr lang="da-DK" dirty="0"/>
              <a:t>Ved Peter Funch Jensen</a:t>
            </a:r>
          </a:p>
          <a:p>
            <a:endParaRPr lang="da-DK" dirty="0"/>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704975"/>
            <a:ext cx="2047875" cy="1724025"/>
          </a:xfrm>
          <a:prstGeom prst="rect">
            <a:avLst/>
          </a:prstGeom>
        </p:spPr>
      </p:pic>
      <p:sp>
        <p:nvSpPr>
          <p:cNvPr id="4" name="Pladsholder til diasnummer 3"/>
          <p:cNvSpPr>
            <a:spLocks noGrp="1"/>
          </p:cNvSpPr>
          <p:nvPr>
            <p:ph type="sldNum" sz="quarter" idx="12"/>
          </p:nvPr>
        </p:nvSpPr>
        <p:spPr/>
        <p:txBody>
          <a:bodyPr/>
          <a:lstStyle/>
          <a:p>
            <a:fld id="{365EB387-EE11-4EB7-99B3-B6972A59472F}" type="slidenum">
              <a:rPr lang="da-DK" smtClean="0"/>
              <a:t>1</a:t>
            </a:fld>
            <a:endParaRPr lang="da-DK"/>
          </a:p>
        </p:txBody>
      </p:sp>
    </p:spTree>
    <p:extLst>
      <p:ext uri="{BB962C8B-B14F-4D97-AF65-F5344CB8AC3E}">
        <p14:creationId xmlns:p14="http://schemas.microsoft.com/office/powerpoint/2010/main" val="30294502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692696"/>
            <a:ext cx="8229600" cy="794352"/>
          </a:xfrm>
        </p:spPr>
        <p:txBody>
          <a:bodyPr>
            <a:normAutofit/>
          </a:bodyPr>
          <a:lstStyle/>
          <a:p>
            <a:r>
              <a:rPr lang="da-DK" sz="4000" dirty="0"/>
              <a:t>Operationsvægt 118 kg – August 2017</a:t>
            </a:r>
          </a:p>
        </p:txBody>
      </p:sp>
      <p:pic>
        <p:nvPicPr>
          <p:cNvPr id="4" name="Pladsholder til indhol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28158" y="1937399"/>
            <a:ext cx="3287684" cy="4384964"/>
          </a:xfrm>
        </p:spPr>
      </p:pic>
      <p:sp>
        <p:nvSpPr>
          <p:cNvPr id="3" name="Pladsholder til diasnummer 2"/>
          <p:cNvSpPr>
            <a:spLocks noGrp="1"/>
          </p:cNvSpPr>
          <p:nvPr>
            <p:ph type="sldNum" sz="quarter" idx="12"/>
          </p:nvPr>
        </p:nvSpPr>
        <p:spPr/>
        <p:txBody>
          <a:bodyPr/>
          <a:lstStyle/>
          <a:p>
            <a:fld id="{365EB387-EE11-4EB7-99B3-B6972A59472F}" type="slidenum">
              <a:rPr lang="da-DK" smtClean="0"/>
              <a:t>10</a:t>
            </a:fld>
            <a:endParaRPr lang="da-DK"/>
          </a:p>
        </p:txBody>
      </p:sp>
    </p:spTree>
    <p:extLst>
      <p:ext uri="{BB962C8B-B14F-4D97-AF65-F5344CB8AC3E}">
        <p14:creationId xmlns:p14="http://schemas.microsoft.com/office/powerpoint/2010/main" val="149345578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9592" y="704088"/>
            <a:ext cx="7787208" cy="708688"/>
          </a:xfrm>
        </p:spPr>
        <p:txBody>
          <a:bodyPr>
            <a:normAutofit fontScale="90000"/>
          </a:bodyPr>
          <a:lstStyle/>
          <a:p>
            <a:r>
              <a:rPr lang="da-DK" dirty="0"/>
              <a:t>Under 100 kg – November 2017</a:t>
            </a:r>
          </a:p>
        </p:txBody>
      </p:sp>
      <p:pic>
        <p:nvPicPr>
          <p:cNvPr id="5" name="Pladsholder til indhold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2435629" y="2527603"/>
            <a:ext cx="4272742" cy="3204556"/>
          </a:xfrm>
        </p:spPr>
      </p:pic>
      <p:sp>
        <p:nvSpPr>
          <p:cNvPr id="3" name="Pladsholder til diasnummer 2"/>
          <p:cNvSpPr>
            <a:spLocks noGrp="1"/>
          </p:cNvSpPr>
          <p:nvPr>
            <p:ph type="sldNum" sz="quarter" idx="12"/>
          </p:nvPr>
        </p:nvSpPr>
        <p:spPr/>
        <p:txBody>
          <a:bodyPr/>
          <a:lstStyle/>
          <a:p>
            <a:fld id="{365EB387-EE11-4EB7-99B3-B6972A59472F}" type="slidenum">
              <a:rPr lang="da-DK" smtClean="0"/>
              <a:t>11</a:t>
            </a:fld>
            <a:endParaRPr lang="da-DK"/>
          </a:p>
        </p:txBody>
      </p:sp>
    </p:spTree>
    <p:extLst>
      <p:ext uri="{BB962C8B-B14F-4D97-AF65-F5344CB8AC3E}">
        <p14:creationId xmlns:p14="http://schemas.microsoft.com/office/powerpoint/2010/main" val="67434827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852704"/>
          </a:xfrm>
        </p:spPr>
        <p:txBody>
          <a:bodyPr/>
          <a:lstStyle/>
          <a:p>
            <a:r>
              <a:rPr lang="da-DK" dirty="0"/>
              <a:t>Under 90 kg – December 2017</a:t>
            </a:r>
          </a:p>
        </p:txBody>
      </p:sp>
      <p:pic>
        <p:nvPicPr>
          <p:cNvPr id="4" name="Pladsholder til indhol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28158" y="1937399"/>
            <a:ext cx="3287684" cy="4384964"/>
          </a:xfrm>
        </p:spPr>
      </p:pic>
      <p:sp>
        <p:nvSpPr>
          <p:cNvPr id="3" name="Pladsholder til diasnummer 2"/>
          <p:cNvSpPr>
            <a:spLocks noGrp="1"/>
          </p:cNvSpPr>
          <p:nvPr>
            <p:ph type="sldNum" sz="quarter" idx="12"/>
          </p:nvPr>
        </p:nvSpPr>
        <p:spPr/>
        <p:txBody>
          <a:bodyPr/>
          <a:lstStyle/>
          <a:p>
            <a:fld id="{365EB387-EE11-4EB7-99B3-B6972A59472F}" type="slidenum">
              <a:rPr lang="da-DK" smtClean="0"/>
              <a:t>12</a:t>
            </a:fld>
            <a:endParaRPr lang="da-DK"/>
          </a:p>
        </p:txBody>
      </p:sp>
    </p:spTree>
    <p:extLst>
      <p:ext uri="{BB962C8B-B14F-4D97-AF65-F5344CB8AC3E}">
        <p14:creationId xmlns:p14="http://schemas.microsoft.com/office/powerpoint/2010/main" val="206624220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704088"/>
            <a:ext cx="8075240" cy="852704"/>
          </a:xfrm>
        </p:spPr>
        <p:txBody>
          <a:bodyPr/>
          <a:lstStyle/>
          <a:p>
            <a:r>
              <a:rPr lang="da-DK" dirty="0"/>
              <a:t>Under 80 kg – Februar 2018</a:t>
            </a:r>
          </a:p>
        </p:txBody>
      </p:sp>
      <p:pic>
        <p:nvPicPr>
          <p:cNvPr id="4" name="Pladsholder til indhol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28158" y="1937399"/>
            <a:ext cx="3287684" cy="4384964"/>
          </a:xfrm>
        </p:spPr>
      </p:pic>
      <p:sp>
        <p:nvSpPr>
          <p:cNvPr id="3" name="Pladsholder til diasnummer 2"/>
          <p:cNvSpPr>
            <a:spLocks noGrp="1"/>
          </p:cNvSpPr>
          <p:nvPr>
            <p:ph type="sldNum" sz="quarter" idx="12"/>
          </p:nvPr>
        </p:nvSpPr>
        <p:spPr/>
        <p:txBody>
          <a:bodyPr/>
          <a:lstStyle/>
          <a:p>
            <a:fld id="{365EB387-EE11-4EB7-99B3-B6972A59472F}" type="slidenum">
              <a:rPr lang="da-DK" smtClean="0"/>
              <a:t>13</a:t>
            </a:fld>
            <a:endParaRPr lang="da-DK"/>
          </a:p>
        </p:txBody>
      </p:sp>
    </p:spTree>
    <p:extLst>
      <p:ext uri="{BB962C8B-B14F-4D97-AF65-F5344CB8AC3E}">
        <p14:creationId xmlns:p14="http://schemas.microsoft.com/office/powerpoint/2010/main" val="252903241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704088"/>
            <a:ext cx="8712968" cy="780696"/>
          </a:xfrm>
        </p:spPr>
        <p:txBody>
          <a:bodyPr>
            <a:noAutofit/>
          </a:bodyPr>
          <a:lstStyle/>
          <a:p>
            <a:r>
              <a:rPr lang="da-DK" sz="3600" dirty="0"/>
              <a:t>Under 74 kg – Normalt BMI - September 2018</a:t>
            </a:r>
          </a:p>
        </p:txBody>
      </p:sp>
      <p:pic>
        <p:nvPicPr>
          <p:cNvPr id="4" name="Pladsholder til indhold 3"/>
          <p:cNvPicPr>
            <a:picLocks noGrp="1" noChangeAspect="1"/>
          </p:cNvPicPr>
          <p:nvPr>
            <p:ph idx="1"/>
          </p:nvPr>
        </p:nvPicPr>
        <p:blipFill rotWithShape="1">
          <a:blip r:embed="rId3">
            <a:extLst>
              <a:ext uri="{28A0092B-C50C-407E-A947-70E740481C1C}">
                <a14:useLocalDpi xmlns:a14="http://schemas.microsoft.com/office/drawing/2010/main" val="0"/>
              </a:ext>
            </a:extLst>
          </a:blip>
          <a:srcRect l="50155" r="1628"/>
          <a:stretch/>
        </p:blipFill>
        <p:spPr>
          <a:xfrm>
            <a:off x="3419872" y="1772816"/>
            <a:ext cx="2125556" cy="4389437"/>
          </a:xfrm>
        </p:spPr>
      </p:pic>
      <p:sp>
        <p:nvSpPr>
          <p:cNvPr id="3" name="Pladsholder til diasnummer 2"/>
          <p:cNvSpPr>
            <a:spLocks noGrp="1"/>
          </p:cNvSpPr>
          <p:nvPr>
            <p:ph type="sldNum" sz="quarter" idx="12"/>
          </p:nvPr>
        </p:nvSpPr>
        <p:spPr/>
        <p:txBody>
          <a:bodyPr/>
          <a:lstStyle/>
          <a:p>
            <a:fld id="{365EB387-EE11-4EB7-99B3-B6972A59472F}" type="slidenum">
              <a:rPr lang="da-DK" smtClean="0"/>
              <a:t>14</a:t>
            </a:fld>
            <a:endParaRPr lang="da-DK"/>
          </a:p>
        </p:txBody>
      </p:sp>
    </p:spTree>
    <p:extLst>
      <p:ext uri="{BB962C8B-B14F-4D97-AF65-F5344CB8AC3E}">
        <p14:creationId xmlns:p14="http://schemas.microsoft.com/office/powerpoint/2010/main" val="378444799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32656"/>
            <a:ext cx="8229600" cy="1080120"/>
          </a:xfrm>
        </p:spPr>
        <p:txBody>
          <a:bodyPr/>
          <a:lstStyle/>
          <a:p>
            <a:pPr algn="ctr"/>
            <a:r>
              <a:rPr lang="da-DK" dirty="0"/>
              <a:t>December 2019 – 66 kg</a:t>
            </a:r>
          </a:p>
        </p:txBody>
      </p:sp>
      <p:sp>
        <p:nvSpPr>
          <p:cNvPr id="4" name="Pladsholder til diasnummer 3"/>
          <p:cNvSpPr>
            <a:spLocks noGrp="1"/>
          </p:cNvSpPr>
          <p:nvPr>
            <p:ph type="sldNum" sz="quarter" idx="12"/>
          </p:nvPr>
        </p:nvSpPr>
        <p:spPr/>
        <p:txBody>
          <a:bodyPr/>
          <a:lstStyle/>
          <a:p>
            <a:fld id="{365EB387-EE11-4EB7-99B3-B6972A59472F}" type="slidenum">
              <a:rPr lang="da-DK" smtClean="0"/>
              <a:t>15</a:t>
            </a:fld>
            <a:endParaRPr lang="da-DK"/>
          </a:p>
        </p:txBody>
      </p:sp>
      <p:pic>
        <p:nvPicPr>
          <p:cNvPr id="5" name="Pladsholder til indhold 3"/>
          <p:cNvPicPr>
            <a:picLocks noGrp="1" noChangeAspect="1"/>
          </p:cNvPicPr>
          <p:nvPr>
            <p:ph idx="1"/>
          </p:nvPr>
        </p:nvPicPr>
        <p:blipFill rotWithShape="1">
          <a:blip r:embed="rId2">
            <a:extLst>
              <a:ext uri="{28A0092B-C50C-407E-A947-70E740481C1C}">
                <a14:useLocalDpi xmlns:a14="http://schemas.microsoft.com/office/drawing/2010/main" val="0"/>
              </a:ext>
            </a:extLst>
          </a:blip>
          <a:srcRect l="-51285" r="51285"/>
          <a:stretch/>
        </p:blipFill>
        <p:spPr>
          <a:xfrm>
            <a:off x="179512" y="2090497"/>
            <a:ext cx="4408356" cy="4389437"/>
          </a:xfrm>
        </p:spPr>
      </p:pic>
      <p:pic>
        <p:nvPicPr>
          <p:cNvPr id="1026" name="Picture 2" descr="C:\Users\Heidi\Deskto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772816"/>
            <a:ext cx="2035675" cy="4707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652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Fra august 2017 til nu</a:t>
            </a:r>
          </a:p>
        </p:txBody>
      </p:sp>
      <p:sp>
        <p:nvSpPr>
          <p:cNvPr id="3" name="Pladsholder til indhold 2"/>
          <p:cNvSpPr>
            <a:spLocks noGrp="1"/>
          </p:cNvSpPr>
          <p:nvPr>
            <p:ph idx="1"/>
          </p:nvPr>
        </p:nvSpPr>
        <p:spPr/>
        <p:txBody>
          <a:bodyPr>
            <a:normAutofit/>
          </a:bodyPr>
          <a:lstStyle/>
          <a:p>
            <a:r>
              <a:rPr lang="da-DK" sz="3600" dirty="0"/>
              <a:t>14 måneder til normalt BMI</a:t>
            </a:r>
          </a:p>
          <a:p>
            <a:r>
              <a:rPr lang="da-DK" sz="3600" dirty="0"/>
              <a:t>Minus 60 kg i alt til nu</a:t>
            </a:r>
          </a:p>
          <a:p>
            <a:r>
              <a:rPr lang="da-DK" sz="3600" dirty="0"/>
              <a:t>Over 250 cm </a:t>
            </a:r>
          </a:p>
          <a:p>
            <a:pPr marL="0" indent="0">
              <a:buNone/>
            </a:pPr>
            <a:endParaRPr lang="da-DK" sz="3600" dirty="0"/>
          </a:p>
          <a:p>
            <a:r>
              <a:rPr lang="da-DK" sz="3600" dirty="0"/>
              <a:t>Operation: 3 kg hud og 37 cm</a:t>
            </a:r>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176" y="2564904"/>
            <a:ext cx="2664296" cy="2020424"/>
          </a:xfrm>
          <a:prstGeom prst="rect">
            <a:avLst/>
          </a:prstGeom>
        </p:spPr>
      </p:pic>
      <p:sp>
        <p:nvSpPr>
          <p:cNvPr id="5" name="Pladsholder til diasnummer 4"/>
          <p:cNvSpPr>
            <a:spLocks noGrp="1"/>
          </p:cNvSpPr>
          <p:nvPr>
            <p:ph type="sldNum" sz="quarter" idx="12"/>
          </p:nvPr>
        </p:nvSpPr>
        <p:spPr/>
        <p:txBody>
          <a:bodyPr/>
          <a:lstStyle/>
          <a:p>
            <a:fld id="{365EB387-EE11-4EB7-99B3-B6972A59472F}" type="slidenum">
              <a:rPr lang="da-DK" smtClean="0"/>
              <a:t>16</a:t>
            </a:fld>
            <a:endParaRPr lang="da-DK"/>
          </a:p>
        </p:txBody>
      </p:sp>
    </p:spTree>
    <p:extLst>
      <p:ext uri="{BB962C8B-B14F-4D97-AF65-F5344CB8AC3E}">
        <p14:creationId xmlns:p14="http://schemas.microsoft.com/office/powerpoint/2010/main" val="33532835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Mine tre fokusområder efter GS</a:t>
            </a:r>
          </a:p>
        </p:txBody>
      </p:sp>
      <p:sp>
        <p:nvSpPr>
          <p:cNvPr id="3" name="Pladsholder til indhold 2"/>
          <p:cNvSpPr>
            <a:spLocks noGrp="1"/>
          </p:cNvSpPr>
          <p:nvPr>
            <p:ph idx="1"/>
          </p:nvPr>
        </p:nvSpPr>
        <p:spPr/>
        <p:txBody>
          <a:bodyPr/>
          <a:lstStyle/>
          <a:p>
            <a:r>
              <a:rPr lang="da-DK" dirty="0"/>
              <a:t>Kost</a:t>
            </a:r>
          </a:p>
          <a:p>
            <a:pPr marL="0" indent="0">
              <a:buNone/>
            </a:pPr>
            <a:endParaRPr lang="da-DK" dirty="0"/>
          </a:p>
          <a:p>
            <a:r>
              <a:rPr lang="da-DK" dirty="0"/>
              <a:t>Motion</a:t>
            </a:r>
          </a:p>
          <a:p>
            <a:pPr marL="0" indent="0">
              <a:buNone/>
            </a:pPr>
            <a:endParaRPr lang="da-DK" dirty="0"/>
          </a:p>
          <a:p>
            <a:r>
              <a:rPr lang="da-DK" b="1" dirty="0"/>
              <a:t>Personlig udvikling</a:t>
            </a:r>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5378" y="1881478"/>
            <a:ext cx="2466975" cy="1847850"/>
          </a:xfrm>
          <a:prstGeom prst="rect">
            <a:avLst/>
          </a:prstGeom>
        </p:spPr>
      </p:pic>
      <p:pic>
        <p:nvPicPr>
          <p:cNvPr id="5" name="Billed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3980706"/>
            <a:ext cx="3009528" cy="2006352"/>
          </a:xfrm>
          <a:prstGeom prst="rect">
            <a:avLst/>
          </a:prstGeom>
        </p:spPr>
      </p:pic>
      <p:pic>
        <p:nvPicPr>
          <p:cNvPr id="6" name="Billed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1840" y="1963408"/>
            <a:ext cx="1800200" cy="1800200"/>
          </a:xfrm>
          <a:prstGeom prst="rect">
            <a:avLst/>
          </a:prstGeom>
        </p:spPr>
      </p:pic>
      <p:sp>
        <p:nvSpPr>
          <p:cNvPr id="7" name="Pladsholder til diasnummer 6"/>
          <p:cNvSpPr>
            <a:spLocks noGrp="1"/>
          </p:cNvSpPr>
          <p:nvPr>
            <p:ph type="sldNum" sz="quarter" idx="12"/>
          </p:nvPr>
        </p:nvSpPr>
        <p:spPr/>
        <p:txBody>
          <a:bodyPr/>
          <a:lstStyle/>
          <a:p>
            <a:fld id="{365EB387-EE11-4EB7-99B3-B6972A59472F}" type="slidenum">
              <a:rPr lang="da-DK" smtClean="0"/>
              <a:t>17</a:t>
            </a:fld>
            <a:endParaRPr lang="da-DK"/>
          </a:p>
        </p:txBody>
      </p:sp>
    </p:spTree>
    <p:extLst>
      <p:ext uri="{BB962C8B-B14F-4D97-AF65-F5344CB8AC3E}">
        <p14:creationId xmlns:p14="http://schemas.microsoft.com/office/powerpoint/2010/main" val="6354915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Mit valg ift. kost</a:t>
            </a:r>
          </a:p>
        </p:txBody>
      </p:sp>
      <p:sp>
        <p:nvSpPr>
          <p:cNvPr id="3" name="Pladsholder til indhold 2"/>
          <p:cNvSpPr>
            <a:spLocks noGrp="1"/>
          </p:cNvSpPr>
          <p:nvPr>
            <p:ph idx="1"/>
          </p:nvPr>
        </p:nvSpPr>
        <p:spPr/>
        <p:txBody>
          <a:bodyPr>
            <a:normAutofit/>
          </a:bodyPr>
          <a:lstStyle/>
          <a:p>
            <a:r>
              <a:rPr lang="da-DK" dirty="0"/>
              <a:t>At lære at leve med måde</a:t>
            </a:r>
          </a:p>
          <a:p>
            <a:r>
              <a:rPr lang="da-DK" dirty="0"/>
              <a:t>At skelne imellem hverdag og fest</a:t>
            </a:r>
          </a:p>
          <a:p>
            <a:r>
              <a:rPr lang="da-DK" dirty="0"/>
              <a:t>At mærke efter sult/mæthed</a:t>
            </a:r>
          </a:p>
          <a:p>
            <a:r>
              <a:rPr lang="da-DK" dirty="0"/>
              <a:t>Kød først</a:t>
            </a:r>
          </a:p>
          <a:p>
            <a:r>
              <a:rPr lang="da-DK" dirty="0"/>
              <a:t>Struktur…</a:t>
            </a:r>
          </a:p>
          <a:p>
            <a:r>
              <a:rPr lang="da-DK" dirty="0"/>
              <a:t>Det rigtige brændstof på/i bilen</a:t>
            </a:r>
          </a:p>
          <a:p>
            <a:r>
              <a:rPr lang="da-DK" dirty="0"/>
              <a:t>Husk væske</a:t>
            </a:r>
          </a:p>
          <a:p>
            <a:r>
              <a:rPr lang="da-DK" dirty="0"/>
              <a:t>Kosttilskud – Tjek op hos lægen</a:t>
            </a:r>
          </a:p>
          <a:p>
            <a:r>
              <a:rPr lang="da-DK" dirty="0"/>
              <a:t>Livskvalitet</a:t>
            </a:r>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3349" y="1772816"/>
            <a:ext cx="2857899" cy="3258005"/>
          </a:xfrm>
          <a:prstGeom prst="rect">
            <a:avLst/>
          </a:prstGeom>
        </p:spPr>
      </p:pic>
      <p:sp>
        <p:nvSpPr>
          <p:cNvPr id="5" name="Pladsholder til diasnummer 4"/>
          <p:cNvSpPr>
            <a:spLocks noGrp="1"/>
          </p:cNvSpPr>
          <p:nvPr>
            <p:ph type="sldNum" sz="quarter" idx="12"/>
          </p:nvPr>
        </p:nvSpPr>
        <p:spPr/>
        <p:txBody>
          <a:bodyPr/>
          <a:lstStyle/>
          <a:p>
            <a:fld id="{365EB387-EE11-4EB7-99B3-B6972A59472F}" type="slidenum">
              <a:rPr lang="da-DK" smtClean="0"/>
              <a:t>18</a:t>
            </a:fld>
            <a:endParaRPr lang="da-DK"/>
          </a:p>
        </p:txBody>
      </p:sp>
    </p:spTree>
    <p:extLst>
      <p:ext uri="{BB962C8B-B14F-4D97-AF65-F5344CB8AC3E}">
        <p14:creationId xmlns:p14="http://schemas.microsoft.com/office/powerpoint/2010/main" val="31167079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Min motion</a:t>
            </a:r>
          </a:p>
        </p:txBody>
      </p:sp>
      <p:sp>
        <p:nvSpPr>
          <p:cNvPr id="3" name="Pladsholder til indhold 2"/>
          <p:cNvSpPr>
            <a:spLocks noGrp="1"/>
          </p:cNvSpPr>
          <p:nvPr>
            <p:ph idx="1"/>
          </p:nvPr>
        </p:nvSpPr>
        <p:spPr/>
        <p:txBody>
          <a:bodyPr>
            <a:normAutofit fontScale="92500" lnSpcReduction="10000"/>
          </a:bodyPr>
          <a:lstStyle/>
          <a:p>
            <a:pPr marL="0" indent="0">
              <a:buNone/>
            </a:pPr>
            <a:r>
              <a:rPr lang="da-DK" dirty="0"/>
              <a:t>FØRST</a:t>
            </a:r>
          </a:p>
          <a:p>
            <a:r>
              <a:rPr lang="da-DK" dirty="0"/>
              <a:t>For at øge forbrændingen og dermed vægttabsprocessen</a:t>
            </a:r>
          </a:p>
          <a:p>
            <a:r>
              <a:rPr lang="da-DK" dirty="0"/>
              <a:t>Startede langsomt og gav senere gas</a:t>
            </a:r>
          </a:p>
          <a:p>
            <a:r>
              <a:rPr lang="da-DK" dirty="0"/>
              <a:t>Motion skal være sjovt og livsbekræftende</a:t>
            </a:r>
          </a:p>
          <a:p>
            <a:pPr marL="0" indent="0">
              <a:buNone/>
            </a:pPr>
            <a:endParaRPr lang="da-DK" dirty="0"/>
          </a:p>
          <a:p>
            <a:pPr marL="0" indent="0">
              <a:buNone/>
            </a:pPr>
            <a:r>
              <a:rPr lang="da-DK" dirty="0"/>
              <a:t>SENERE</a:t>
            </a:r>
          </a:p>
          <a:p>
            <a:r>
              <a:rPr lang="da-DK" dirty="0"/>
              <a:t>At få et kick og øge livskvaliteten</a:t>
            </a:r>
          </a:p>
          <a:p>
            <a:r>
              <a:rPr lang="da-DK" dirty="0"/>
              <a:t>At få opbygget en stærk krop</a:t>
            </a:r>
          </a:p>
          <a:p>
            <a:r>
              <a:rPr lang="da-DK" dirty="0"/>
              <a:t>At lære mig selv og min krop at kende igen</a:t>
            </a:r>
          </a:p>
          <a:p>
            <a:r>
              <a:rPr lang="da-DK" dirty="0"/>
              <a:t>At øge min kropsbevidsthed</a:t>
            </a:r>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764704"/>
            <a:ext cx="2808312" cy="1642862"/>
          </a:xfrm>
          <a:prstGeom prst="rect">
            <a:avLst/>
          </a:prstGeom>
        </p:spPr>
      </p:pic>
      <p:sp>
        <p:nvSpPr>
          <p:cNvPr id="5" name="Pladsholder til diasnummer 4"/>
          <p:cNvSpPr>
            <a:spLocks noGrp="1"/>
          </p:cNvSpPr>
          <p:nvPr>
            <p:ph type="sldNum" sz="quarter" idx="12"/>
          </p:nvPr>
        </p:nvSpPr>
        <p:spPr/>
        <p:txBody>
          <a:bodyPr/>
          <a:lstStyle/>
          <a:p>
            <a:fld id="{365EB387-EE11-4EB7-99B3-B6972A59472F}" type="slidenum">
              <a:rPr lang="da-DK" smtClean="0"/>
              <a:t>19</a:t>
            </a:fld>
            <a:endParaRPr lang="da-DK"/>
          </a:p>
        </p:txBody>
      </p:sp>
    </p:spTree>
    <p:extLst>
      <p:ext uri="{BB962C8B-B14F-4D97-AF65-F5344CB8AC3E}">
        <p14:creationId xmlns:p14="http://schemas.microsoft.com/office/powerpoint/2010/main" val="6488108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Min historie</a:t>
            </a:r>
          </a:p>
        </p:txBody>
      </p:sp>
      <p:sp>
        <p:nvSpPr>
          <p:cNvPr id="3" name="Pladsholder til indhold 2"/>
          <p:cNvSpPr>
            <a:spLocks noGrp="1"/>
          </p:cNvSpPr>
          <p:nvPr>
            <p:ph idx="1"/>
          </p:nvPr>
        </p:nvSpPr>
        <p:spPr/>
        <p:txBody>
          <a:bodyPr>
            <a:normAutofit fontScale="92500" lnSpcReduction="20000"/>
          </a:bodyPr>
          <a:lstStyle/>
          <a:p>
            <a:r>
              <a:rPr lang="da-DK" dirty="0"/>
              <a:t>Normal vægtkurve i barndommen</a:t>
            </a:r>
          </a:p>
          <a:p>
            <a:r>
              <a:rPr lang="da-DK" dirty="0"/>
              <a:t>Overvægtig fra 10 års alderen </a:t>
            </a:r>
          </a:p>
          <a:p>
            <a:r>
              <a:rPr lang="da-DK" dirty="0"/>
              <a:t>Ekstremt overvægtig fra ca. 20. år</a:t>
            </a:r>
          </a:p>
          <a:p>
            <a:r>
              <a:rPr lang="da-DK" dirty="0"/>
              <a:t>Yoyo vægt imellem 80 0g 125 kg</a:t>
            </a:r>
          </a:p>
          <a:p>
            <a:pPr marL="0" indent="0">
              <a:buNone/>
            </a:pPr>
            <a:endParaRPr lang="da-DK" dirty="0"/>
          </a:p>
          <a:p>
            <a:r>
              <a:rPr lang="da-DK" dirty="0"/>
              <a:t>Utallige slankekure</a:t>
            </a:r>
          </a:p>
          <a:p>
            <a:r>
              <a:rPr lang="da-DK" dirty="0"/>
              <a:t>Verdensmester</a:t>
            </a:r>
          </a:p>
          <a:p>
            <a:r>
              <a:rPr lang="da-DK" dirty="0"/>
              <a:t>Badevægten var min faste følgesvend </a:t>
            </a:r>
          </a:p>
          <a:p>
            <a:r>
              <a:rPr lang="da-DK" dirty="0"/>
              <a:t>Enorm viljestyrke – Sisyfos arbejde</a:t>
            </a:r>
          </a:p>
          <a:p>
            <a:r>
              <a:rPr lang="da-DK" dirty="0"/>
              <a:t>Sort/Hvid tænkning</a:t>
            </a:r>
          </a:p>
          <a:p>
            <a:r>
              <a:rPr lang="da-DK" dirty="0"/>
              <a:t>Familiekultur og barndommens ”hygge”</a:t>
            </a:r>
          </a:p>
        </p:txBody>
      </p:sp>
      <p:pic>
        <p:nvPicPr>
          <p:cNvPr id="5" name="Billede 4"/>
          <p:cNvPicPr>
            <a:picLocks noChangeAspect="1"/>
          </p:cNvPicPr>
          <p:nvPr/>
        </p:nvPicPr>
        <p:blipFill rotWithShape="1">
          <a:blip r:embed="rId3" cstate="print">
            <a:extLst>
              <a:ext uri="{28A0092B-C50C-407E-A947-70E740481C1C}">
                <a14:useLocalDpi xmlns:a14="http://schemas.microsoft.com/office/drawing/2010/main" val="0"/>
              </a:ext>
            </a:extLst>
          </a:blip>
          <a:srcRect l="-1" t="23275" r="3384" b="19813"/>
          <a:stretch/>
        </p:blipFill>
        <p:spPr>
          <a:xfrm>
            <a:off x="6948264" y="908720"/>
            <a:ext cx="1744340" cy="2195816"/>
          </a:xfrm>
          <a:prstGeom prst="rect">
            <a:avLst/>
          </a:prstGeom>
        </p:spPr>
      </p:pic>
      <p:pic>
        <p:nvPicPr>
          <p:cNvPr id="6" name="Billede 5"/>
          <p:cNvPicPr>
            <a:picLocks noChangeAspect="1"/>
          </p:cNvPicPr>
          <p:nvPr/>
        </p:nvPicPr>
        <p:blipFill rotWithShape="1">
          <a:blip r:embed="rId4" cstate="print">
            <a:extLst>
              <a:ext uri="{28A0092B-C50C-407E-A947-70E740481C1C}">
                <a14:useLocalDpi xmlns:a14="http://schemas.microsoft.com/office/drawing/2010/main" val="0"/>
              </a:ext>
            </a:extLst>
          </a:blip>
          <a:srcRect t="20478" b="19686"/>
          <a:stretch/>
        </p:blipFill>
        <p:spPr>
          <a:xfrm>
            <a:off x="6959263" y="3573016"/>
            <a:ext cx="1722341" cy="2231792"/>
          </a:xfrm>
          <a:prstGeom prst="rect">
            <a:avLst/>
          </a:prstGeom>
        </p:spPr>
      </p:pic>
      <p:sp>
        <p:nvSpPr>
          <p:cNvPr id="7" name="Pladsholder til diasnummer 6"/>
          <p:cNvSpPr>
            <a:spLocks noGrp="1"/>
          </p:cNvSpPr>
          <p:nvPr>
            <p:ph type="sldNum" sz="quarter" idx="12"/>
          </p:nvPr>
        </p:nvSpPr>
        <p:spPr/>
        <p:txBody>
          <a:bodyPr/>
          <a:lstStyle/>
          <a:p>
            <a:fld id="{365EB387-EE11-4EB7-99B3-B6972A59472F}" type="slidenum">
              <a:rPr lang="da-DK" smtClean="0"/>
              <a:t>2</a:t>
            </a:fld>
            <a:endParaRPr lang="da-DK"/>
          </a:p>
        </p:txBody>
      </p:sp>
    </p:spTree>
    <p:extLst>
      <p:ext uri="{BB962C8B-B14F-4D97-AF65-F5344CB8AC3E}">
        <p14:creationId xmlns:p14="http://schemas.microsoft.com/office/powerpoint/2010/main" val="10816070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1000"/>
                                        <p:tgtEl>
                                          <p:spTgt spid="3">
                                            <p:txEl>
                                              <p:pRg st="10" end="10"/>
                                            </p:txEl>
                                          </p:spTgt>
                                        </p:tgtEl>
                                      </p:cBhvr>
                                    </p:animEffect>
                                    <p:anim calcmode="lin" valueType="num">
                                      <p:cBhvr>
                                        <p:cTn id="7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Mit motionsvalg</a:t>
            </a:r>
          </a:p>
        </p:txBody>
      </p:sp>
      <p:sp>
        <p:nvSpPr>
          <p:cNvPr id="3" name="Pladsholder til indhold 2"/>
          <p:cNvSpPr>
            <a:spLocks noGrp="1"/>
          </p:cNvSpPr>
          <p:nvPr>
            <p:ph idx="1"/>
          </p:nvPr>
        </p:nvSpPr>
        <p:spPr/>
        <p:txBody>
          <a:bodyPr>
            <a:normAutofit/>
          </a:bodyPr>
          <a:lstStyle/>
          <a:p>
            <a:r>
              <a:rPr lang="da-DK" dirty="0"/>
              <a:t>Gymnastik – Dance It</a:t>
            </a:r>
          </a:p>
          <a:p>
            <a:r>
              <a:rPr lang="da-DK" dirty="0"/>
              <a:t>Gåture</a:t>
            </a:r>
          </a:p>
          <a:p>
            <a:r>
              <a:rPr lang="da-DK" dirty="0"/>
              <a:t>Naturlig bevægelse i hverdagen – </a:t>
            </a:r>
            <a:r>
              <a:rPr lang="da-DK" dirty="0" err="1"/>
              <a:t>win-win</a:t>
            </a:r>
            <a:endParaRPr lang="da-DK" dirty="0"/>
          </a:p>
          <a:p>
            <a:endParaRPr lang="da-DK" dirty="0"/>
          </a:p>
          <a:p>
            <a:pPr marL="0" indent="0">
              <a:buNone/>
            </a:pPr>
            <a:r>
              <a:rPr lang="da-DK" dirty="0"/>
              <a:t>GÅTURE</a:t>
            </a:r>
          </a:p>
          <a:p>
            <a:r>
              <a:rPr lang="da-DK" dirty="0"/>
              <a:t>Kombiner fx lydbog og gåtur</a:t>
            </a:r>
          </a:p>
          <a:p>
            <a:r>
              <a:rPr lang="da-DK" dirty="0"/>
              <a:t>Kombiner fx en god snak og gåtur</a:t>
            </a:r>
          </a:p>
          <a:p>
            <a:endParaRPr lang="da-DK"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3575" y="951320"/>
            <a:ext cx="1968320" cy="1968320"/>
          </a:xfrm>
          <a:prstGeom prst="rect">
            <a:avLst/>
          </a:prstGeom>
        </p:spPr>
      </p:pic>
      <p:pic>
        <p:nvPicPr>
          <p:cNvPr id="5" name="Billede 4"/>
          <p:cNvPicPr>
            <a:picLocks noChangeAspect="1"/>
          </p:cNvPicPr>
          <p:nvPr/>
        </p:nvPicPr>
        <p:blipFill rotWithShape="1">
          <a:blip r:embed="rId4" cstate="print">
            <a:extLst>
              <a:ext uri="{28A0092B-C50C-407E-A947-70E740481C1C}">
                <a14:useLocalDpi xmlns:a14="http://schemas.microsoft.com/office/drawing/2010/main" val="0"/>
              </a:ext>
            </a:extLst>
          </a:blip>
          <a:srcRect t="36753" b="22830"/>
          <a:stretch/>
        </p:blipFill>
        <p:spPr>
          <a:xfrm>
            <a:off x="6521757" y="4365104"/>
            <a:ext cx="1933076" cy="1691880"/>
          </a:xfrm>
          <a:prstGeom prst="rect">
            <a:avLst/>
          </a:prstGeom>
        </p:spPr>
      </p:pic>
      <p:sp>
        <p:nvSpPr>
          <p:cNvPr id="6" name="Pladsholder til diasnummer 5"/>
          <p:cNvSpPr>
            <a:spLocks noGrp="1"/>
          </p:cNvSpPr>
          <p:nvPr>
            <p:ph type="sldNum" sz="quarter" idx="12"/>
          </p:nvPr>
        </p:nvSpPr>
        <p:spPr/>
        <p:txBody>
          <a:bodyPr/>
          <a:lstStyle/>
          <a:p>
            <a:fld id="{365EB387-EE11-4EB7-99B3-B6972A59472F}" type="slidenum">
              <a:rPr lang="da-DK" smtClean="0"/>
              <a:t>20</a:t>
            </a:fld>
            <a:endParaRPr lang="da-DK"/>
          </a:p>
        </p:txBody>
      </p:sp>
    </p:spTree>
    <p:extLst>
      <p:ext uri="{BB962C8B-B14F-4D97-AF65-F5344CB8AC3E}">
        <p14:creationId xmlns:p14="http://schemas.microsoft.com/office/powerpoint/2010/main" val="28358517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Personlig udvikling</a:t>
            </a:r>
          </a:p>
        </p:txBody>
      </p:sp>
      <p:sp>
        <p:nvSpPr>
          <p:cNvPr id="3" name="Pladsholder til indhold 2"/>
          <p:cNvSpPr>
            <a:spLocks noGrp="1"/>
          </p:cNvSpPr>
          <p:nvPr>
            <p:ph idx="1"/>
          </p:nvPr>
        </p:nvSpPr>
        <p:spPr/>
        <p:txBody>
          <a:bodyPr>
            <a:normAutofit/>
          </a:bodyPr>
          <a:lstStyle/>
          <a:p>
            <a:r>
              <a:rPr lang="da-DK" dirty="0"/>
              <a:t>Hvorfor blev jeg ekstremt overvægtig?</a:t>
            </a:r>
          </a:p>
          <a:p>
            <a:r>
              <a:rPr lang="da-DK" dirty="0"/>
              <a:t>Hvad vil jeg ændre på?</a:t>
            </a:r>
          </a:p>
          <a:p>
            <a:r>
              <a:rPr lang="da-DK" dirty="0"/>
              <a:t>Hvordan vil jeg gøre det?</a:t>
            </a:r>
          </a:p>
          <a:p>
            <a:pPr marL="0" indent="0">
              <a:buNone/>
            </a:pPr>
            <a:endParaRPr lang="da-DK" dirty="0"/>
          </a:p>
          <a:p>
            <a:r>
              <a:rPr lang="da-DK" dirty="0"/>
              <a:t>Fokus på:</a:t>
            </a:r>
          </a:p>
          <a:p>
            <a:pPr lvl="5"/>
            <a:r>
              <a:rPr lang="da-DK" dirty="0"/>
              <a:t>Identitet og roller</a:t>
            </a:r>
          </a:p>
          <a:p>
            <a:pPr lvl="5"/>
            <a:r>
              <a:rPr lang="da-DK" dirty="0"/>
              <a:t>Sociale fællesskaber/fritidsinteresser</a:t>
            </a:r>
          </a:p>
          <a:p>
            <a:pPr lvl="5"/>
            <a:r>
              <a:rPr lang="da-DK" dirty="0"/>
              <a:t>Relationer</a:t>
            </a:r>
          </a:p>
          <a:p>
            <a:pPr lvl="5"/>
            <a:r>
              <a:rPr lang="da-DK" dirty="0"/>
              <a:t>Kultur/Miljø</a:t>
            </a:r>
          </a:p>
          <a:p>
            <a:pPr lvl="5"/>
            <a:r>
              <a:rPr lang="da-DK" dirty="0"/>
              <a:t>Handlemønstre</a:t>
            </a:r>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2420888"/>
            <a:ext cx="2295525" cy="2867025"/>
          </a:xfrm>
          <a:prstGeom prst="rect">
            <a:avLst/>
          </a:prstGeom>
        </p:spPr>
      </p:pic>
      <p:sp>
        <p:nvSpPr>
          <p:cNvPr id="4" name="Pladsholder til diasnummer 3"/>
          <p:cNvSpPr>
            <a:spLocks noGrp="1"/>
          </p:cNvSpPr>
          <p:nvPr>
            <p:ph type="sldNum" sz="quarter" idx="12"/>
          </p:nvPr>
        </p:nvSpPr>
        <p:spPr/>
        <p:txBody>
          <a:bodyPr/>
          <a:lstStyle/>
          <a:p>
            <a:fld id="{365EB387-EE11-4EB7-99B3-B6972A59472F}" type="slidenum">
              <a:rPr lang="da-DK" smtClean="0"/>
              <a:t>21</a:t>
            </a:fld>
            <a:endParaRPr lang="da-DK"/>
          </a:p>
        </p:txBody>
      </p:sp>
    </p:spTree>
    <p:extLst>
      <p:ext uri="{BB962C8B-B14F-4D97-AF65-F5344CB8AC3E}">
        <p14:creationId xmlns:p14="http://schemas.microsoft.com/office/powerpoint/2010/main" val="37542138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36525"/>
            <a:ext cx="8229600" cy="1143000"/>
          </a:xfrm>
        </p:spPr>
        <p:txBody>
          <a:bodyPr/>
          <a:lstStyle/>
          <a:p>
            <a:r>
              <a:rPr lang="da-DK" dirty="0"/>
              <a:t>Mine redskaber</a:t>
            </a:r>
          </a:p>
        </p:txBody>
      </p:sp>
      <p:sp>
        <p:nvSpPr>
          <p:cNvPr id="3" name="Pladsholder til indhold 2"/>
          <p:cNvSpPr>
            <a:spLocks noGrp="1"/>
          </p:cNvSpPr>
          <p:nvPr>
            <p:ph idx="1"/>
          </p:nvPr>
        </p:nvSpPr>
        <p:spPr>
          <a:xfrm>
            <a:off x="457200" y="1288486"/>
            <a:ext cx="8229600" cy="5227252"/>
          </a:xfrm>
        </p:spPr>
        <p:txBody>
          <a:bodyPr>
            <a:normAutofit fontScale="32500" lnSpcReduction="20000"/>
          </a:bodyPr>
          <a:lstStyle/>
          <a:p>
            <a:pPr marL="0" indent="0">
              <a:buNone/>
            </a:pPr>
            <a:endParaRPr lang="da-DK" sz="7200" dirty="0"/>
          </a:p>
          <a:p>
            <a:r>
              <a:rPr lang="da-DK" sz="7200" b="1" dirty="0"/>
              <a:t>Nyt fagområde</a:t>
            </a:r>
            <a:endParaRPr lang="da-DK" sz="7200" dirty="0"/>
          </a:p>
          <a:p>
            <a:pPr marL="0" indent="0">
              <a:buNone/>
            </a:pPr>
            <a:r>
              <a:rPr lang="da-DK" sz="7200" dirty="0"/>
              <a:t>	Online fællesskaber for mave-opererede – Klub</a:t>
            </a:r>
          </a:p>
          <a:p>
            <a:pPr marL="0" indent="0">
              <a:buNone/>
            </a:pPr>
            <a:r>
              <a:rPr lang="da-DK" sz="7200" dirty="0"/>
              <a:t>	Inspiration og hjælp andre – oplæg og min hjemmeside</a:t>
            </a:r>
          </a:p>
          <a:p>
            <a:pPr marL="0" indent="0">
              <a:buNone/>
            </a:pPr>
            <a:endParaRPr lang="da-DK" sz="7200" dirty="0"/>
          </a:p>
          <a:p>
            <a:r>
              <a:rPr lang="da-DK" sz="7200" b="1" dirty="0"/>
              <a:t>Visualisering af vægttabet</a:t>
            </a:r>
            <a:endParaRPr lang="da-DK" sz="7200" dirty="0"/>
          </a:p>
          <a:p>
            <a:pPr marL="0" indent="0">
              <a:buNone/>
            </a:pPr>
            <a:r>
              <a:rPr lang="da-DK" sz="7200" dirty="0"/>
              <a:t>	Kilosten</a:t>
            </a:r>
          </a:p>
          <a:p>
            <a:pPr marL="0" indent="0">
              <a:buNone/>
            </a:pPr>
            <a:r>
              <a:rPr lang="da-DK" sz="7200" dirty="0"/>
              <a:t>	Tøjstørrelser</a:t>
            </a:r>
          </a:p>
          <a:p>
            <a:pPr marL="0" indent="0">
              <a:buNone/>
            </a:pPr>
            <a:r>
              <a:rPr lang="da-DK" sz="7200" dirty="0"/>
              <a:t>	Foto</a:t>
            </a:r>
          </a:p>
          <a:p>
            <a:pPr marL="0" indent="0">
              <a:buNone/>
            </a:pPr>
            <a:r>
              <a:rPr lang="da-DK" sz="7200" dirty="0"/>
              <a:t>	Målebånd</a:t>
            </a:r>
          </a:p>
          <a:p>
            <a:pPr marL="0" indent="0">
              <a:buNone/>
            </a:pPr>
            <a:endParaRPr lang="da-DK" dirty="0"/>
          </a:p>
          <a:p>
            <a:pPr marL="0" indent="0">
              <a:buNone/>
            </a:pPr>
            <a:r>
              <a:rPr lang="da-DK" dirty="0"/>
              <a:t>	</a:t>
            </a:r>
          </a:p>
          <a:p>
            <a:pPr marL="0" indent="0">
              <a:buNone/>
            </a:pPr>
            <a:r>
              <a:rPr lang="da-DK" dirty="0"/>
              <a:t>	</a:t>
            </a:r>
          </a:p>
          <a:p>
            <a:endParaRPr lang="da-DK" dirty="0"/>
          </a:p>
        </p:txBody>
      </p:sp>
      <p:sp>
        <p:nvSpPr>
          <p:cNvPr id="5" name="Pladsholder til diasnummer 4"/>
          <p:cNvSpPr>
            <a:spLocks noGrp="1"/>
          </p:cNvSpPr>
          <p:nvPr>
            <p:ph type="sldNum" sz="quarter" idx="12"/>
          </p:nvPr>
        </p:nvSpPr>
        <p:spPr/>
        <p:txBody>
          <a:bodyPr/>
          <a:lstStyle/>
          <a:p>
            <a:fld id="{365EB387-EE11-4EB7-99B3-B6972A59472F}" type="slidenum">
              <a:rPr lang="da-DK" smtClean="0"/>
              <a:t>22</a:t>
            </a:fld>
            <a:endParaRPr lang="da-DK"/>
          </a:p>
        </p:txBody>
      </p:sp>
      <p:pic>
        <p:nvPicPr>
          <p:cNvPr id="6" name="Billede 5">
            <a:extLst>
              <a:ext uri="{FF2B5EF4-FFF2-40B4-BE49-F238E27FC236}">
                <a16:creationId xmlns:a16="http://schemas.microsoft.com/office/drawing/2014/main" id="{62F12694-4966-42CA-8864-012E62884F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9148" y="3140968"/>
            <a:ext cx="3816424" cy="2862318"/>
          </a:xfrm>
          <a:prstGeom prst="rect">
            <a:avLst/>
          </a:prstGeom>
        </p:spPr>
      </p:pic>
    </p:spTree>
    <p:extLst>
      <p:ext uri="{BB962C8B-B14F-4D97-AF65-F5344CB8AC3E}">
        <p14:creationId xmlns:p14="http://schemas.microsoft.com/office/powerpoint/2010/main" val="27936185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BACDCFC4-605F-4410-B0AA-A4D6B07F6D27}"/>
              </a:ext>
            </a:extLst>
          </p:cNvPr>
          <p:cNvSpPr>
            <a:spLocks noGrp="1"/>
          </p:cNvSpPr>
          <p:nvPr>
            <p:ph type="sldNum" sz="quarter" idx="12"/>
          </p:nvPr>
        </p:nvSpPr>
        <p:spPr>
          <a:xfrm>
            <a:off x="7924800" y="6356350"/>
            <a:ext cx="762000" cy="365125"/>
          </a:xfrm>
        </p:spPr>
        <p:txBody>
          <a:bodyPr anchor="b">
            <a:normAutofit/>
          </a:bodyPr>
          <a:lstStyle/>
          <a:p>
            <a:pPr>
              <a:spcAft>
                <a:spcPts val="600"/>
              </a:spcAft>
            </a:pPr>
            <a:fld id="{365EB387-EE11-4EB7-99B3-B6972A59472F}" type="slidenum">
              <a:rPr lang="da-DK" smtClean="0"/>
              <a:pPr>
                <a:spcAft>
                  <a:spcPts val="600"/>
                </a:spcAft>
              </a:pPr>
              <a:t>23</a:t>
            </a:fld>
            <a:endParaRPr lang="da-DK"/>
          </a:p>
        </p:txBody>
      </p:sp>
      <p:pic>
        <p:nvPicPr>
          <p:cNvPr id="5" name="Pladsholder til indhold 6">
            <a:extLst>
              <a:ext uri="{FF2B5EF4-FFF2-40B4-BE49-F238E27FC236}">
                <a16:creationId xmlns:a16="http://schemas.microsoft.com/office/drawing/2014/main" id="{FC4965B6-32D2-4E51-B920-7E19283385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1033560"/>
            <a:ext cx="7059543" cy="5292720"/>
          </a:xfrm>
          <a:prstGeom prst="rect">
            <a:avLst/>
          </a:prstGeom>
        </p:spPr>
      </p:pic>
    </p:spTree>
    <p:extLst>
      <p:ext uri="{BB962C8B-B14F-4D97-AF65-F5344CB8AC3E}">
        <p14:creationId xmlns:p14="http://schemas.microsoft.com/office/powerpoint/2010/main" val="110456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29D102-4DB9-4E7B-890A-43833AA5E432}"/>
              </a:ext>
            </a:extLst>
          </p:cNvPr>
          <p:cNvSpPr>
            <a:spLocks noGrp="1"/>
          </p:cNvSpPr>
          <p:nvPr>
            <p:ph type="title"/>
          </p:nvPr>
        </p:nvSpPr>
        <p:spPr/>
        <p:txBody>
          <a:bodyPr/>
          <a:lstStyle/>
          <a:p>
            <a:r>
              <a:rPr lang="da-DK" dirty="0"/>
              <a:t>Mine redskaber</a:t>
            </a:r>
          </a:p>
        </p:txBody>
      </p:sp>
      <p:sp>
        <p:nvSpPr>
          <p:cNvPr id="3" name="Pladsholder til indhold 2">
            <a:extLst>
              <a:ext uri="{FF2B5EF4-FFF2-40B4-BE49-F238E27FC236}">
                <a16:creationId xmlns:a16="http://schemas.microsoft.com/office/drawing/2014/main" id="{6BECBA8E-753D-4AB8-B159-86DF40B9455C}"/>
              </a:ext>
            </a:extLst>
          </p:cNvPr>
          <p:cNvSpPr>
            <a:spLocks noGrp="1"/>
          </p:cNvSpPr>
          <p:nvPr>
            <p:ph idx="1"/>
          </p:nvPr>
        </p:nvSpPr>
        <p:spPr/>
        <p:txBody>
          <a:bodyPr>
            <a:normAutofit fontScale="92500" lnSpcReduction="10000"/>
          </a:bodyPr>
          <a:lstStyle/>
          <a:p>
            <a:pPr marL="0" indent="0">
              <a:buNone/>
            </a:pPr>
            <a:endParaRPr lang="da-DK" sz="2800" dirty="0"/>
          </a:p>
          <a:p>
            <a:r>
              <a:rPr lang="da-DK" sz="2800" b="1" dirty="0"/>
              <a:t>Arbejdet med mig selv</a:t>
            </a:r>
          </a:p>
          <a:p>
            <a:pPr marL="0" indent="0">
              <a:buNone/>
            </a:pPr>
            <a:r>
              <a:rPr lang="da-DK" sz="2800" dirty="0"/>
              <a:t>	</a:t>
            </a:r>
            <a:r>
              <a:rPr lang="da-DK" sz="2800" b="1" dirty="0"/>
              <a:t>Vision – A mål og delmål</a:t>
            </a:r>
          </a:p>
          <a:p>
            <a:pPr marL="0" indent="0">
              <a:buNone/>
            </a:pPr>
            <a:r>
              <a:rPr lang="da-DK" sz="2800" dirty="0"/>
              <a:t>	Gode sunde og måske nye venskaber</a:t>
            </a:r>
          </a:p>
          <a:p>
            <a:pPr marL="0" indent="0">
              <a:buNone/>
            </a:pPr>
            <a:r>
              <a:rPr lang="da-DK" sz="2800" dirty="0"/>
              <a:t>	Tænkepauser</a:t>
            </a:r>
          </a:p>
          <a:p>
            <a:pPr marL="0" indent="0">
              <a:buNone/>
            </a:pPr>
            <a:r>
              <a:rPr lang="da-DK" sz="2800" dirty="0"/>
              <a:t>	Skriveterapi – hjemmesiden+ dagbog</a:t>
            </a:r>
          </a:p>
          <a:p>
            <a:pPr marL="0" indent="0">
              <a:buNone/>
            </a:pPr>
            <a:r>
              <a:rPr lang="da-DK" sz="2800" dirty="0"/>
              <a:t>	Kreativitet - håndværk</a:t>
            </a:r>
          </a:p>
          <a:p>
            <a:pPr marL="0" indent="0">
              <a:buNone/>
            </a:pPr>
            <a:r>
              <a:rPr lang="da-DK" sz="2800" dirty="0"/>
              <a:t>	Selvhjælpsbøger</a:t>
            </a:r>
          </a:p>
          <a:p>
            <a:pPr marL="0" indent="0">
              <a:buNone/>
            </a:pPr>
            <a:r>
              <a:rPr lang="da-DK" sz="2800" dirty="0"/>
              <a:t>	Psykologsessions</a:t>
            </a:r>
          </a:p>
          <a:p>
            <a:pPr marL="0" indent="0">
              <a:buNone/>
            </a:pPr>
            <a:r>
              <a:rPr lang="da-DK" sz="2800" dirty="0"/>
              <a:t>	Coaching</a:t>
            </a:r>
          </a:p>
          <a:p>
            <a:endParaRPr lang="da-DK" dirty="0"/>
          </a:p>
        </p:txBody>
      </p:sp>
      <p:sp>
        <p:nvSpPr>
          <p:cNvPr id="4" name="Pladsholder til slidenummer 3">
            <a:extLst>
              <a:ext uri="{FF2B5EF4-FFF2-40B4-BE49-F238E27FC236}">
                <a16:creationId xmlns:a16="http://schemas.microsoft.com/office/drawing/2014/main" id="{ED3AED6A-88D3-4EB9-8079-FB7712E57B71}"/>
              </a:ext>
            </a:extLst>
          </p:cNvPr>
          <p:cNvSpPr>
            <a:spLocks noGrp="1"/>
          </p:cNvSpPr>
          <p:nvPr>
            <p:ph type="sldNum" sz="quarter" idx="12"/>
          </p:nvPr>
        </p:nvSpPr>
        <p:spPr/>
        <p:txBody>
          <a:bodyPr/>
          <a:lstStyle/>
          <a:p>
            <a:fld id="{365EB387-EE11-4EB7-99B3-B6972A59472F}" type="slidenum">
              <a:rPr lang="da-DK" smtClean="0"/>
              <a:t>24</a:t>
            </a:fld>
            <a:endParaRPr lang="da-DK"/>
          </a:p>
        </p:txBody>
      </p:sp>
      <p:pic>
        <p:nvPicPr>
          <p:cNvPr id="5" name="Billede 4">
            <a:extLst>
              <a:ext uri="{FF2B5EF4-FFF2-40B4-BE49-F238E27FC236}">
                <a16:creationId xmlns:a16="http://schemas.microsoft.com/office/drawing/2014/main" id="{0EAAF8CC-0971-401D-964F-8FC4553F19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208" y="1196752"/>
            <a:ext cx="2117181" cy="1765312"/>
          </a:xfrm>
          <a:prstGeom prst="rect">
            <a:avLst/>
          </a:prstGeom>
        </p:spPr>
      </p:pic>
    </p:spTree>
    <p:extLst>
      <p:ext uri="{BB962C8B-B14F-4D97-AF65-F5344CB8AC3E}">
        <p14:creationId xmlns:p14="http://schemas.microsoft.com/office/powerpoint/2010/main" val="2904310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pic>
        <p:nvPicPr>
          <p:cNvPr id="8" name="Billed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545" y="915953"/>
            <a:ext cx="7220312" cy="5415234"/>
          </a:xfrm>
          <a:prstGeom prst="rect">
            <a:avLst/>
          </a:prstGeom>
        </p:spPr>
      </p:pic>
      <p:sp>
        <p:nvSpPr>
          <p:cNvPr id="3" name="Pladsholder til diasnummer 2"/>
          <p:cNvSpPr>
            <a:spLocks noGrp="1"/>
          </p:cNvSpPr>
          <p:nvPr>
            <p:ph type="sldNum" sz="quarter" idx="12"/>
          </p:nvPr>
        </p:nvSpPr>
        <p:spPr/>
        <p:txBody>
          <a:bodyPr/>
          <a:lstStyle/>
          <a:p>
            <a:fld id="{365EB387-EE11-4EB7-99B3-B6972A59472F}" type="slidenum">
              <a:rPr lang="da-DK" smtClean="0"/>
              <a:t>25</a:t>
            </a:fld>
            <a:endParaRPr lang="da-DK"/>
          </a:p>
        </p:txBody>
      </p:sp>
      <p:sp>
        <p:nvSpPr>
          <p:cNvPr id="4" name="Pladsholder til indhold 3">
            <a:extLst>
              <a:ext uri="{FF2B5EF4-FFF2-40B4-BE49-F238E27FC236}">
                <a16:creationId xmlns:a16="http://schemas.microsoft.com/office/drawing/2014/main" id="{5475C091-D7C7-47C3-9C50-39C103719A73}"/>
              </a:ext>
            </a:extLst>
          </p:cNvPr>
          <p:cNvSpPr>
            <a:spLocks noGrp="1"/>
          </p:cNvSpPr>
          <p:nvPr>
            <p:ph idx="1"/>
          </p:nvPr>
        </p:nvSpPr>
        <p:spPr>
          <a:xfrm>
            <a:off x="457200" y="1935480"/>
            <a:ext cx="8229600" cy="4420870"/>
          </a:xfrm>
        </p:spPr>
        <p:txBody>
          <a:bodyPr/>
          <a:lstStyle/>
          <a:p>
            <a:endParaRPr lang="da-DK" dirty="0"/>
          </a:p>
        </p:txBody>
      </p:sp>
    </p:spTree>
    <p:extLst>
      <p:ext uri="{BB962C8B-B14F-4D97-AF65-F5344CB8AC3E}">
        <p14:creationId xmlns:p14="http://schemas.microsoft.com/office/powerpoint/2010/main" val="2767244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5 Gode Råd</a:t>
            </a:r>
          </a:p>
        </p:txBody>
      </p:sp>
      <p:sp>
        <p:nvSpPr>
          <p:cNvPr id="3" name="Pladsholder til indhold 2"/>
          <p:cNvSpPr>
            <a:spLocks noGrp="1"/>
          </p:cNvSpPr>
          <p:nvPr>
            <p:ph idx="1"/>
          </p:nvPr>
        </p:nvSpPr>
        <p:spPr/>
        <p:txBody>
          <a:bodyPr/>
          <a:lstStyle/>
          <a:p>
            <a:endParaRPr lang="da-DK" dirty="0"/>
          </a:p>
          <a:p>
            <a:endParaRPr lang="da-DK" dirty="0"/>
          </a:p>
          <a:p>
            <a:r>
              <a:rPr lang="da-DK" dirty="0"/>
              <a:t>Nyd rejsen og den personlige udvikling</a:t>
            </a:r>
          </a:p>
          <a:p>
            <a:r>
              <a:rPr lang="da-DK" dirty="0"/>
              <a:t>Dokumenter – Tag foto, skriv – lav videoer</a:t>
            </a:r>
          </a:p>
          <a:p>
            <a:r>
              <a:rPr lang="da-DK" dirty="0"/>
              <a:t>Giv dig selv tid til at være i hvert stadie, også selvom du gerne vil være i mål… nu</a:t>
            </a:r>
          </a:p>
          <a:p>
            <a:r>
              <a:rPr lang="da-DK" dirty="0"/>
              <a:t>Stå ved dig selv og dit valg – Rank ryggen</a:t>
            </a:r>
          </a:p>
          <a:p>
            <a:r>
              <a:rPr lang="da-DK" dirty="0"/>
              <a:t>Inspirer, men giv plads og husk hvordan det var…</a:t>
            </a:r>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1124744"/>
            <a:ext cx="1990725" cy="2295525"/>
          </a:xfrm>
          <a:prstGeom prst="rect">
            <a:avLst/>
          </a:prstGeom>
        </p:spPr>
      </p:pic>
      <p:sp>
        <p:nvSpPr>
          <p:cNvPr id="5" name="Pladsholder til diasnummer 4"/>
          <p:cNvSpPr>
            <a:spLocks noGrp="1"/>
          </p:cNvSpPr>
          <p:nvPr>
            <p:ph type="sldNum" sz="quarter" idx="12"/>
          </p:nvPr>
        </p:nvSpPr>
        <p:spPr/>
        <p:txBody>
          <a:bodyPr/>
          <a:lstStyle/>
          <a:p>
            <a:fld id="{365EB387-EE11-4EB7-99B3-B6972A59472F}" type="slidenum">
              <a:rPr lang="da-DK" smtClean="0"/>
              <a:t>26</a:t>
            </a:fld>
            <a:endParaRPr lang="da-DK"/>
          </a:p>
        </p:txBody>
      </p:sp>
    </p:spTree>
    <p:extLst>
      <p:ext uri="{BB962C8B-B14F-4D97-AF65-F5344CB8AC3E}">
        <p14:creationId xmlns:p14="http://schemas.microsoft.com/office/powerpoint/2010/main" val="38692122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…Det med småt…</a:t>
            </a:r>
          </a:p>
        </p:txBody>
      </p:sp>
      <p:sp>
        <p:nvSpPr>
          <p:cNvPr id="3" name="Pladsholder til indhold 2"/>
          <p:cNvSpPr>
            <a:spLocks noGrp="1"/>
          </p:cNvSpPr>
          <p:nvPr>
            <p:ph idx="1"/>
          </p:nvPr>
        </p:nvSpPr>
        <p:spPr/>
        <p:txBody>
          <a:bodyPr>
            <a:normAutofit/>
          </a:bodyPr>
          <a:lstStyle/>
          <a:p>
            <a:endParaRPr lang="da-DK" dirty="0"/>
          </a:p>
          <a:p>
            <a:endParaRPr lang="da-DK" dirty="0"/>
          </a:p>
          <a:p>
            <a:r>
              <a:rPr lang="da-DK" dirty="0"/>
              <a:t>Maveoperationen var starten på den største personlige udvikling, som jeg kommer til at gennemgå – </a:t>
            </a:r>
          </a:p>
          <a:p>
            <a:r>
              <a:rPr lang="da-DK" dirty="0"/>
              <a:t>Det er fantastisk, men også nogle gange svært at forandre sig så meget på så relativt kort tid –</a:t>
            </a:r>
          </a:p>
          <a:p>
            <a:r>
              <a:rPr lang="da-DK" dirty="0"/>
              <a:t>Jeg har mistet tætte relationer i liv, men også fået mange nye og vigtige relationer – Fordi</a:t>
            </a:r>
            <a:r>
              <a:rPr lang="da-DK" b="1" dirty="0"/>
              <a:t> JEG </a:t>
            </a:r>
            <a:r>
              <a:rPr lang="da-DK" dirty="0"/>
              <a:t>forandrede mig</a:t>
            </a:r>
          </a:p>
          <a:p>
            <a:endParaRPr lang="da-DK" dirty="0"/>
          </a:p>
          <a:p>
            <a:endParaRPr lang="da-DK"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8994" y="980728"/>
            <a:ext cx="2619375" cy="1743075"/>
          </a:xfrm>
          <a:prstGeom prst="rect">
            <a:avLst/>
          </a:prstGeom>
        </p:spPr>
      </p:pic>
      <p:sp>
        <p:nvSpPr>
          <p:cNvPr id="5" name="Pladsholder til diasnummer 4"/>
          <p:cNvSpPr>
            <a:spLocks noGrp="1"/>
          </p:cNvSpPr>
          <p:nvPr>
            <p:ph type="sldNum" sz="quarter" idx="12"/>
          </p:nvPr>
        </p:nvSpPr>
        <p:spPr/>
        <p:txBody>
          <a:bodyPr/>
          <a:lstStyle/>
          <a:p>
            <a:fld id="{365EB387-EE11-4EB7-99B3-B6972A59472F}" type="slidenum">
              <a:rPr lang="da-DK" smtClean="0"/>
              <a:t>27</a:t>
            </a:fld>
            <a:endParaRPr lang="da-DK"/>
          </a:p>
        </p:txBody>
      </p:sp>
    </p:spTree>
    <p:extLst>
      <p:ext uri="{BB962C8B-B14F-4D97-AF65-F5344CB8AC3E}">
        <p14:creationId xmlns:p14="http://schemas.microsoft.com/office/powerpoint/2010/main" val="36161406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Bivirkninger?</a:t>
            </a:r>
          </a:p>
        </p:txBody>
      </p:sp>
      <p:sp>
        <p:nvSpPr>
          <p:cNvPr id="3" name="Pladsholder til indhold 2"/>
          <p:cNvSpPr>
            <a:spLocks noGrp="1"/>
          </p:cNvSpPr>
          <p:nvPr>
            <p:ph idx="1"/>
          </p:nvPr>
        </p:nvSpPr>
        <p:spPr/>
        <p:txBody>
          <a:bodyPr>
            <a:normAutofit lnSpcReduction="10000"/>
          </a:bodyPr>
          <a:lstStyle/>
          <a:p>
            <a:r>
              <a:rPr lang="da-DK" dirty="0"/>
              <a:t>Madsnob</a:t>
            </a:r>
          </a:p>
          <a:p>
            <a:r>
              <a:rPr lang="da-DK" dirty="0"/>
              <a:t>Frossenpind</a:t>
            </a:r>
          </a:p>
          <a:p>
            <a:r>
              <a:rPr lang="da-DK" dirty="0"/>
              <a:t>Fysisk forandring</a:t>
            </a:r>
          </a:p>
          <a:p>
            <a:r>
              <a:rPr lang="da-DK" dirty="0"/>
              <a:t>Behov for medicin/kosttilskud</a:t>
            </a:r>
          </a:p>
          <a:p>
            <a:pPr marL="0" indent="0">
              <a:buNone/>
            </a:pPr>
            <a:endParaRPr lang="da-DK" dirty="0"/>
          </a:p>
          <a:p>
            <a:r>
              <a:rPr lang="da-DK" dirty="0"/>
              <a:t>Spydige kommentarer</a:t>
            </a:r>
          </a:p>
          <a:p>
            <a:pPr marL="0" indent="0">
              <a:buNone/>
            </a:pPr>
            <a:r>
              <a:rPr lang="da-DK" dirty="0"/>
              <a:t>	Det er snyd…</a:t>
            </a:r>
          </a:p>
          <a:p>
            <a:pPr marL="0" indent="0">
              <a:buNone/>
            </a:pPr>
            <a:r>
              <a:rPr lang="da-DK" dirty="0"/>
              <a:t>	Tag dig sammen </a:t>
            </a:r>
            <a:r>
              <a:rPr lang="da-DK" dirty="0" err="1"/>
              <a:t>osv</a:t>
            </a:r>
            <a:r>
              <a:rPr lang="da-DK" dirty="0"/>
              <a:t>…</a:t>
            </a:r>
          </a:p>
          <a:p>
            <a:pPr marL="0" indent="0">
              <a:buNone/>
            </a:pPr>
            <a:r>
              <a:rPr lang="da-DK" dirty="0"/>
              <a:t>	Pas nu på…</a:t>
            </a:r>
          </a:p>
          <a:p>
            <a:pPr marL="0" indent="0">
              <a:buNone/>
            </a:pPr>
            <a:r>
              <a:rPr lang="da-DK" dirty="0"/>
              <a:t>	Nu skal du da ikke være tyndere…</a:t>
            </a:r>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2276872"/>
            <a:ext cx="3219450" cy="3219450"/>
          </a:xfrm>
          <a:prstGeom prst="rect">
            <a:avLst/>
          </a:prstGeom>
        </p:spPr>
      </p:pic>
      <p:sp>
        <p:nvSpPr>
          <p:cNvPr id="5" name="Pladsholder til diasnummer 4"/>
          <p:cNvSpPr>
            <a:spLocks noGrp="1"/>
          </p:cNvSpPr>
          <p:nvPr>
            <p:ph type="sldNum" sz="quarter" idx="12"/>
          </p:nvPr>
        </p:nvSpPr>
        <p:spPr/>
        <p:txBody>
          <a:bodyPr/>
          <a:lstStyle/>
          <a:p>
            <a:fld id="{365EB387-EE11-4EB7-99B3-B6972A59472F}" type="slidenum">
              <a:rPr lang="da-DK" smtClean="0"/>
              <a:t>28</a:t>
            </a:fld>
            <a:endParaRPr lang="da-DK"/>
          </a:p>
        </p:txBody>
      </p:sp>
    </p:spTree>
    <p:extLst>
      <p:ext uri="{BB962C8B-B14F-4D97-AF65-F5344CB8AC3E}">
        <p14:creationId xmlns:p14="http://schemas.microsoft.com/office/powerpoint/2010/main" val="101137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Min rejse og måske din?</a:t>
            </a:r>
          </a:p>
        </p:txBody>
      </p:sp>
      <p:sp>
        <p:nvSpPr>
          <p:cNvPr id="3" name="Pladsholder til indhold 2"/>
          <p:cNvSpPr>
            <a:spLocks noGrp="1"/>
          </p:cNvSpPr>
          <p:nvPr>
            <p:ph idx="1"/>
          </p:nvPr>
        </p:nvSpPr>
        <p:spPr/>
        <p:txBody>
          <a:bodyPr/>
          <a:lstStyle/>
          <a:p>
            <a:r>
              <a:rPr lang="da-DK" dirty="0"/>
              <a:t>Vægttabsprocessen</a:t>
            </a:r>
          </a:p>
          <a:p>
            <a:r>
              <a:rPr lang="da-DK" dirty="0"/>
              <a:t>Stabilisering</a:t>
            </a:r>
          </a:p>
          <a:p>
            <a:r>
              <a:rPr lang="da-DK" dirty="0"/>
              <a:t>Vedligeholde balancen efter forløbet!</a:t>
            </a:r>
          </a:p>
          <a:p>
            <a:r>
              <a:rPr lang="da-DK" dirty="0"/>
              <a:t>Evt. hud-operationer</a:t>
            </a:r>
          </a:p>
          <a:p>
            <a:pPr lvl="4"/>
            <a:r>
              <a:rPr lang="da-DK" dirty="0"/>
              <a:t>Mave</a:t>
            </a:r>
          </a:p>
          <a:p>
            <a:pPr lvl="4"/>
            <a:r>
              <a:rPr lang="da-DK" dirty="0"/>
              <a:t>Bryst</a:t>
            </a:r>
          </a:p>
          <a:p>
            <a:pPr marL="1252728" lvl="4" indent="0">
              <a:buNone/>
            </a:pPr>
            <a:r>
              <a:rPr lang="da-DK" dirty="0">
                <a:solidFill>
                  <a:srgbClr val="FF0000"/>
                </a:solidFill>
              </a:rPr>
              <a:t>_______________</a:t>
            </a:r>
          </a:p>
          <a:p>
            <a:pPr lvl="4"/>
            <a:r>
              <a:rPr lang="da-DK" dirty="0"/>
              <a:t>Arme/bryst</a:t>
            </a:r>
          </a:p>
          <a:p>
            <a:pPr lvl="4"/>
            <a:r>
              <a:rPr lang="da-DK" dirty="0"/>
              <a:t>Lår</a:t>
            </a:r>
          </a:p>
          <a:p>
            <a:endParaRPr lang="da-DK" dirty="0"/>
          </a:p>
        </p:txBody>
      </p:sp>
      <p:pic>
        <p:nvPicPr>
          <p:cNvPr id="4" name="Bille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7563" y="3407672"/>
            <a:ext cx="3889237" cy="2916928"/>
          </a:xfrm>
          <a:prstGeom prst="rect">
            <a:avLst/>
          </a:prstGeom>
        </p:spPr>
      </p:pic>
      <p:sp>
        <p:nvSpPr>
          <p:cNvPr id="5" name="Pladsholder til diasnummer 4"/>
          <p:cNvSpPr>
            <a:spLocks noGrp="1"/>
          </p:cNvSpPr>
          <p:nvPr>
            <p:ph type="sldNum" sz="quarter" idx="12"/>
          </p:nvPr>
        </p:nvSpPr>
        <p:spPr/>
        <p:txBody>
          <a:bodyPr/>
          <a:lstStyle/>
          <a:p>
            <a:fld id="{365EB387-EE11-4EB7-99B3-B6972A59472F}" type="slidenum">
              <a:rPr lang="da-DK" smtClean="0"/>
              <a:t>29</a:t>
            </a:fld>
            <a:endParaRPr lang="da-DK"/>
          </a:p>
        </p:txBody>
      </p:sp>
    </p:spTree>
    <p:extLst>
      <p:ext uri="{BB962C8B-B14F-4D97-AF65-F5344CB8AC3E}">
        <p14:creationId xmlns:p14="http://schemas.microsoft.com/office/powerpoint/2010/main" val="32332256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Beslutningen</a:t>
            </a:r>
          </a:p>
        </p:txBody>
      </p:sp>
      <p:sp>
        <p:nvSpPr>
          <p:cNvPr id="3" name="Pladsholder til indhold 2"/>
          <p:cNvSpPr>
            <a:spLocks noGrp="1"/>
          </p:cNvSpPr>
          <p:nvPr>
            <p:ph idx="1"/>
          </p:nvPr>
        </p:nvSpPr>
        <p:spPr/>
        <p:txBody>
          <a:bodyPr>
            <a:normAutofit/>
          </a:bodyPr>
          <a:lstStyle/>
          <a:p>
            <a:pPr marL="0" indent="0">
              <a:buNone/>
            </a:pPr>
            <a:r>
              <a:rPr lang="da-DK" dirty="0"/>
              <a:t>HVORFOR:</a:t>
            </a:r>
          </a:p>
          <a:p>
            <a:r>
              <a:rPr lang="da-DK" dirty="0"/>
              <a:t>At stoppe kilokampen</a:t>
            </a:r>
          </a:p>
          <a:p>
            <a:r>
              <a:rPr lang="da-DK" dirty="0"/>
              <a:t>At mindske min enorme appetit</a:t>
            </a:r>
          </a:p>
          <a:p>
            <a:r>
              <a:rPr lang="da-DK" dirty="0"/>
              <a:t>At blive stærk, sundere og slank</a:t>
            </a:r>
          </a:p>
          <a:p>
            <a:r>
              <a:rPr lang="da-DK" dirty="0"/>
              <a:t>At være et forbillede for min søn</a:t>
            </a:r>
          </a:p>
          <a:p>
            <a:r>
              <a:rPr lang="da-DK" dirty="0"/>
              <a:t>At få stoppet de evige slankekure</a:t>
            </a:r>
          </a:p>
          <a:p>
            <a:r>
              <a:rPr lang="da-DK" dirty="0"/>
              <a:t>At bryde den sociale arv/mønstret</a:t>
            </a:r>
          </a:p>
          <a:p>
            <a:r>
              <a:rPr lang="da-DK" dirty="0"/>
              <a:t>At blive gammel og stadig være rask</a:t>
            </a:r>
          </a:p>
          <a:p>
            <a:r>
              <a:rPr lang="da-DK" dirty="0"/>
              <a:t>At få energien til det aktive liv</a:t>
            </a:r>
          </a:p>
          <a:p>
            <a:endParaRPr lang="da-DK"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2780928"/>
            <a:ext cx="2466975" cy="1847850"/>
          </a:xfrm>
          <a:prstGeom prst="rect">
            <a:avLst/>
          </a:prstGeom>
        </p:spPr>
      </p:pic>
      <p:sp>
        <p:nvSpPr>
          <p:cNvPr id="5" name="Pladsholder til diasnummer 4"/>
          <p:cNvSpPr>
            <a:spLocks noGrp="1"/>
          </p:cNvSpPr>
          <p:nvPr>
            <p:ph type="sldNum" sz="quarter" idx="12"/>
          </p:nvPr>
        </p:nvSpPr>
        <p:spPr/>
        <p:txBody>
          <a:bodyPr/>
          <a:lstStyle/>
          <a:p>
            <a:fld id="{365EB387-EE11-4EB7-99B3-B6972A59472F}" type="slidenum">
              <a:rPr lang="da-DK" smtClean="0"/>
              <a:t>3</a:t>
            </a:fld>
            <a:endParaRPr lang="da-DK"/>
          </a:p>
        </p:txBody>
      </p:sp>
    </p:spTree>
    <p:extLst>
      <p:ext uri="{BB962C8B-B14F-4D97-AF65-F5344CB8AC3E}">
        <p14:creationId xmlns:p14="http://schemas.microsoft.com/office/powerpoint/2010/main" val="13868697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sp>
        <p:nvSpPr>
          <p:cNvPr id="3" name="Pladsholder til diasnummer 2"/>
          <p:cNvSpPr>
            <a:spLocks noGrp="1"/>
          </p:cNvSpPr>
          <p:nvPr>
            <p:ph type="sldNum" sz="quarter" idx="12"/>
          </p:nvPr>
        </p:nvSpPr>
        <p:spPr/>
        <p:txBody>
          <a:bodyPr/>
          <a:lstStyle/>
          <a:p>
            <a:fld id="{365EB387-EE11-4EB7-99B3-B6972A59472F}" type="slidenum">
              <a:rPr lang="da-DK" smtClean="0"/>
              <a:t>30</a:t>
            </a:fld>
            <a:endParaRPr lang="da-DK"/>
          </a:p>
        </p:txBody>
      </p:sp>
      <p:pic>
        <p:nvPicPr>
          <p:cNvPr id="8" name="Pladsholder til indhold 7" descr="Et billede, der indeholder tekst, kort&#10;&#10;Automatisk genereret beskrivelse">
            <a:extLst>
              <a:ext uri="{FF2B5EF4-FFF2-40B4-BE49-F238E27FC236}">
                <a16:creationId xmlns:a16="http://schemas.microsoft.com/office/drawing/2014/main" id="{C038005A-79F7-4632-AD3B-A2C4E00061B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052925"/>
            <a:ext cx="8435280" cy="5668550"/>
          </a:xfrm>
        </p:spPr>
      </p:pic>
    </p:spTree>
    <p:extLst>
      <p:ext uri="{BB962C8B-B14F-4D97-AF65-F5344CB8AC3E}">
        <p14:creationId xmlns:p14="http://schemas.microsoft.com/office/powerpoint/2010/main" val="8015418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54BFEE-2919-4C4A-944E-4765C406014D}"/>
              </a:ext>
            </a:extLst>
          </p:cNvPr>
          <p:cNvSpPr>
            <a:spLocks noGrp="1"/>
          </p:cNvSpPr>
          <p:nvPr>
            <p:ph type="title"/>
          </p:nvPr>
        </p:nvSpPr>
        <p:spPr/>
        <p:txBody>
          <a:bodyPr/>
          <a:lstStyle/>
          <a:p>
            <a:r>
              <a:rPr lang="da-DK" dirty="0"/>
              <a:t>Vægttabsrejse</a:t>
            </a:r>
          </a:p>
        </p:txBody>
      </p:sp>
      <p:pic>
        <p:nvPicPr>
          <p:cNvPr id="6" name="Pladsholder til indhold 5" descr="Et billede, der indeholder skærmbillede&#10;&#10;Automatisk genereret beskrivelse">
            <a:extLst>
              <a:ext uri="{FF2B5EF4-FFF2-40B4-BE49-F238E27FC236}">
                <a16:creationId xmlns:a16="http://schemas.microsoft.com/office/drawing/2014/main" id="{BCFCCF91-0163-4660-956F-D76166807F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4935" y="1935163"/>
            <a:ext cx="7234129" cy="4389437"/>
          </a:xfrm>
        </p:spPr>
      </p:pic>
      <p:sp>
        <p:nvSpPr>
          <p:cNvPr id="4" name="Pladsholder til slidenummer 3">
            <a:extLst>
              <a:ext uri="{FF2B5EF4-FFF2-40B4-BE49-F238E27FC236}">
                <a16:creationId xmlns:a16="http://schemas.microsoft.com/office/drawing/2014/main" id="{3E7B70D3-FC98-4755-9C92-FC1245B8AEE9}"/>
              </a:ext>
            </a:extLst>
          </p:cNvPr>
          <p:cNvSpPr>
            <a:spLocks noGrp="1"/>
          </p:cNvSpPr>
          <p:nvPr>
            <p:ph type="sldNum" sz="quarter" idx="12"/>
          </p:nvPr>
        </p:nvSpPr>
        <p:spPr/>
        <p:txBody>
          <a:bodyPr/>
          <a:lstStyle/>
          <a:p>
            <a:fld id="{365EB387-EE11-4EB7-99B3-B6972A59472F}" type="slidenum">
              <a:rPr lang="da-DK" smtClean="0"/>
              <a:t>31</a:t>
            </a:fld>
            <a:endParaRPr lang="da-DK"/>
          </a:p>
        </p:txBody>
      </p:sp>
    </p:spTree>
    <p:extLst>
      <p:ext uri="{BB962C8B-B14F-4D97-AF65-F5344CB8AC3E}">
        <p14:creationId xmlns:p14="http://schemas.microsoft.com/office/powerpoint/2010/main" val="325464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773832"/>
            <a:ext cx="7488832" cy="710952"/>
          </a:xfrm>
        </p:spPr>
        <p:txBody>
          <a:bodyPr>
            <a:noAutofit/>
          </a:bodyPr>
          <a:lstStyle/>
          <a:p>
            <a:r>
              <a:rPr lang="da-DK" sz="3600" dirty="0"/>
              <a:t>Før og efter 360 graders hud-reduktion</a:t>
            </a:r>
          </a:p>
        </p:txBody>
      </p:sp>
      <p:pic>
        <p:nvPicPr>
          <p:cNvPr id="4" name="Pladsholder til indhol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08960" y="1935321"/>
            <a:ext cx="2926080" cy="4389120"/>
          </a:xfrm>
        </p:spPr>
      </p:pic>
      <p:pic>
        <p:nvPicPr>
          <p:cNvPr id="5" name="Billed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1916832"/>
            <a:ext cx="2254075" cy="2592288"/>
          </a:xfrm>
          <a:prstGeom prst="rect">
            <a:avLst/>
          </a:prstGeom>
        </p:spPr>
      </p:pic>
      <p:pic>
        <p:nvPicPr>
          <p:cNvPr id="6" name="Billed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121850" y="2311197"/>
            <a:ext cx="2592288" cy="1947573"/>
          </a:xfrm>
          <a:prstGeom prst="rect">
            <a:avLst/>
          </a:prstGeom>
        </p:spPr>
      </p:pic>
      <p:sp>
        <p:nvSpPr>
          <p:cNvPr id="3" name="Pladsholder til diasnummer 2"/>
          <p:cNvSpPr>
            <a:spLocks noGrp="1"/>
          </p:cNvSpPr>
          <p:nvPr>
            <p:ph type="sldNum" sz="quarter" idx="12"/>
          </p:nvPr>
        </p:nvSpPr>
        <p:spPr/>
        <p:txBody>
          <a:bodyPr/>
          <a:lstStyle/>
          <a:p>
            <a:fld id="{365EB387-EE11-4EB7-99B3-B6972A59472F}" type="slidenum">
              <a:rPr lang="da-DK" smtClean="0"/>
              <a:t>32</a:t>
            </a:fld>
            <a:endParaRPr lang="da-DK"/>
          </a:p>
        </p:txBody>
      </p:sp>
    </p:spTree>
    <p:extLst>
      <p:ext uri="{BB962C8B-B14F-4D97-AF65-F5344CB8AC3E}">
        <p14:creationId xmlns:p14="http://schemas.microsoft.com/office/powerpoint/2010/main" val="32088337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B43592-28F7-47BE-A3A4-E0F05A0A634C}"/>
              </a:ext>
            </a:extLst>
          </p:cNvPr>
          <p:cNvSpPr>
            <a:spLocks noGrp="1"/>
          </p:cNvSpPr>
          <p:nvPr>
            <p:ph type="title"/>
          </p:nvPr>
        </p:nvSpPr>
        <p:spPr>
          <a:xfrm>
            <a:off x="457200" y="704088"/>
            <a:ext cx="8229600" cy="1143000"/>
          </a:xfrm>
        </p:spPr>
        <p:txBody>
          <a:bodyPr anchor="b">
            <a:normAutofit/>
          </a:bodyPr>
          <a:lstStyle/>
          <a:p>
            <a:r>
              <a:rPr lang="da-DK" dirty="0"/>
              <a:t>Q&amp;A</a:t>
            </a:r>
            <a:endParaRPr lang="da-DK"/>
          </a:p>
        </p:txBody>
      </p:sp>
      <p:pic>
        <p:nvPicPr>
          <p:cNvPr id="6" name="Pladsholder til indhold 5" descr="Et billede, der indeholder foto, fugl, blomst&#10;&#10;Automatisk genereret beskrivelse">
            <a:extLst>
              <a:ext uri="{FF2B5EF4-FFF2-40B4-BE49-F238E27FC236}">
                <a16:creationId xmlns:a16="http://schemas.microsoft.com/office/drawing/2014/main" id="{074CD460-5395-410F-94F8-5BF25AED5A5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11281" y="919129"/>
            <a:ext cx="2775519" cy="1671464"/>
          </a:xfrm>
          <a:noFill/>
        </p:spPr>
      </p:pic>
      <p:sp>
        <p:nvSpPr>
          <p:cNvPr id="4" name="Pladsholder til slidenummer 3">
            <a:extLst>
              <a:ext uri="{FF2B5EF4-FFF2-40B4-BE49-F238E27FC236}">
                <a16:creationId xmlns:a16="http://schemas.microsoft.com/office/drawing/2014/main" id="{A817622A-8308-4A65-86D6-5B5FEBB4A4DB}"/>
              </a:ext>
            </a:extLst>
          </p:cNvPr>
          <p:cNvSpPr>
            <a:spLocks noGrp="1"/>
          </p:cNvSpPr>
          <p:nvPr>
            <p:ph type="sldNum" sz="quarter" idx="12"/>
          </p:nvPr>
        </p:nvSpPr>
        <p:spPr>
          <a:xfrm>
            <a:off x="7924800" y="6356350"/>
            <a:ext cx="762000" cy="365125"/>
          </a:xfrm>
        </p:spPr>
        <p:txBody>
          <a:bodyPr anchor="b">
            <a:normAutofit/>
          </a:bodyPr>
          <a:lstStyle/>
          <a:p>
            <a:pPr>
              <a:spcAft>
                <a:spcPts val="600"/>
              </a:spcAft>
            </a:pPr>
            <a:fld id="{365EB387-EE11-4EB7-99B3-B6972A59472F}" type="slidenum">
              <a:rPr lang="da-DK" smtClean="0"/>
              <a:pPr>
                <a:spcAft>
                  <a:spcPts val="600"/>
                </a:spcAft>
              </a:pPr>
              <a:t>33</a:t>
            </a:fld>
            <a:endParaRPr lang="da-DK"/>
          </a:p>
        </p:txBody>
      </p:sp>
      <p:pic>
        <p:nvPicPr>
          <p:cNvPr id="8" name="Billede 7">
            <a:extLst>
              <a:ext uri="{FF2B5EF4-FFF2-40B4-BE49-F238E27FC236}">
                <a16:creationId xmlns:a16="http://schemas.microsoft.com/office/drawing/2014/main" id="{66F2FCA7-FC8F-438C-8188-E9E9E04152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88" y="1042920"/>
            <a:ext cx="3043270" cy="1839421"/>
          </a:xfrm>
          <a:prstGeom prst="rect">
            <a:avLst/>
          </a:prstGeom>
        </p:spPr>
      </p:pic>
      <p:pic>
        <p:nvPicPr>
          <p:cNvPr id="10" name="Billede 9" descr="Et billede, der indeholder sidder, spil&#10;&#10;Automatisk genereret beskrivelse">
            <a:extLst>
              <a:ext uri="{FF2B5EF4-FFF2-40B4-BE49-F238E27FC236}">
                <a16:creationId xmlns:a16="http://schemas.microsoft.com/office/drawing/2014/main" id="{18FB5217-5611-4522-9E5F-54A5E42767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5948" y="4371672"/>
            <a:ext cx="3658110" cy="2167240"/>
          </a:xfrm>
          <a:prstGeom prst="rect">
            <a:avLst/>
          </a:prstGeom>
        </p:spPr>
      </p:pic>
      <p:pic>
        <p:nvPicPr>
          <p:cNvPr id="12" name="Billede 11">
            <a:extLst>
              <a:ext uri="{FF2B5EF4-FFF2-40B4-BE49-F238E27FC236}">
                <a16:creationId xmlns:a16="http://schemas.microsoft.com/office/drawing/2014/main" id="{3DB34FD2-6D74-4CE4-9699-38EA5FAD25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5142" y="2671320"/>
            <a:ext cx="3419818" cy="1839422"/>
          </a:xfrm>
          <a:prstGeom prst="rect">
            <a:avLst/>
          </a:prstGeom>
        </p:spPr>
      </p:pic>
      <p:pic>
        <p:nvPicPr>
          <p:cNvPr id="14" name="Billede 13">
            <a:extLst>
              <a:ext uri="{FF2B5EF4-FFF2-40B4-BE49-F238E27FC236}">
                <a16:creationId xmlns:a16="http://schemas.microsoft.com/office/drawing/2014/main" id="{5A04D2A1-5E7B-4023-AD20-F206FFB005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1327" y="3628886"/>
            <a:ext cx="2919087" cy="2727464"/>
          </a:xfrm>
          <a:prstGeom prst="rect">
            <a:avLst/>
          </a:prstGeom>
        </p:spPr>
      </p:pic>
    </p:spTree>
    <p:extLst>
      <p:ext uri="{BB962C8B-B14F-4D97-AF65-F5344CB8AC3E}">
        <p14:creationId xmlns:p14="http://schemas.microsoft.com/office/powerpoint/2010/main" val="323086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Facebook-grupper</a:t>
            </a:r>
          </a:p>
        </p:txBody>
      </p:sp>
      <p:sp>
        <p:nvSpPr>
          <p:cNvPr id="3" name="Pladsholder til indhold 2"/>
          <p:cNvSpPr>
            <a:spLocks noGrp="1"/>
          </p:cNvSpPr>
          <p:nvPr>
            <p:ph idx="1"/>
          </p:nvPr>
        </p:nvSpPr>
        <p:spPr/>
        <p:txBody>
          <a:bodyPr>
            <a:normAutofit fontScale="92500" lnSpcReduction="20000"/>
          </a:bodyPr>
          <a:lstStyle/>
          <a:p>
            <a:r>
              <a:rPr lang="da-DK" b="1" dirty="0" err="1">
                <a:solidFill>
                  <a:srgbClr val="FF0000"/>
                </a:solidFill>
              </a:rPr>
              <a:t>Gastric</a:t>
            </a:r>
            <a:r>
              <a:rPr lang="da-DK" b="1" dirty="0">
                <a:solidFill>
                  <a:srgbClr val="FF0000"/>
                </a:solidFill>
              </a:rPr>
              <a:t> </a:t>
            </a:r>
            <a:r>
              <a:rPr lang="da-DK" b="1" dirty="0" err="1">
                <a:solidFill>
                  <a:srgbClr val="FF0000"/>
                </a:solidFill>
              </a:rPr>
              <a:t>Bypass</a:t>
            </a:r>
            <a:r>
              <a:rPr lang="da-DK" b="1" dirty="0">
                <a:solidFill>
                  <a:srgbClr val="FF0000"/>
                </a:solidFill>
              </a:rPr>
              <a:t> – </a:t>
            </a:r>
            <a:r>
              <a:rPr lang="da-DK" b="1" dirty="0" err="1">
                <a:solidFill>
                  <a:srgbClr val="FF0000"/>
                </a:solidFill>
              </a:rPr>
              <a:t>Gastric</a:t>
            </a:r>
            <a:r>
              <a:rPr lang="da-DK" b="1" dirty="0">
                <a:solidFill>
                  <a:srgbClr val="FF0000"/>
                </a:solidFill>
              </a:rPr>
              <a:t> </a:t>
            </a:r>
            <a:r>
              <a:rPr lang="da-DK" b="1" dirty="0" err="1">
                <a:solidFill>
                  <a:srgbClr val="FF0000"/>
                </a:solidFill>
              </a:rPr>
              <a:t>Sleeve</a:t>
            </a:r>
            <a:r>
              <a:rPr lang="da-DK" b="1" dirty="0">
                <a:solidFill>
                  <a:srgbClr val="FF0000"/>
                </a:solidFill>
              </a:rPr>
              <a:t> – Danmark*</a:t>
            </a:r>
          </a:p>
          <a:p>
            <a:r>
              <a:rPr lang="da-DK" dirty="0" err="1">
                <a:solidFill>
                  <a:srgbClr val="FF0000"/>
                </a:solidFill>
              </a:rPr>
              <a:t>Gastric</a:t>
            </a:r>
            <a:r>
              <a:rPr lang="da-DK" dirty="0">
                <a:solidFill>
                  <a:srgbClr val="FF0000"/>
                </a:solidFill>
              </a:rPr>
              <a:t> </a:t>
            </a:r>
            <a:r>
              <a:rPr lang="da-DK" dirty="0" err="1">
                <a:solidFill>
                  <a:srgbClr val="FF0000"/>
                </a:solidFill>
              </a:rPr>
              <a:t>Bypass</a:t>
            </a:r>
            <a:r>
              <a:rPr lang="da-DK" dirty="0">
                <a:solidFill>
                  <a:srgbClr val="FF0000"/>
                </a:solidFill>
              </a:rPr>
              <a:t> </a:t>
            </a:r>
            <a:r>
              <a:rPr lang="da-DK" dirty="0" err="1">
                <a:solidFill>
                  <a:srgbClr val="FF0000"/>
                </a:solidFill>
              </a:rPr>
              <a:t>Gastric</a:t>
            </a:r>
            <a:r>
              <a:rPr lang="da-DK" dirty="0">
                <a:solidFill>
                  <a:srgbClr val="FF0000"/>
                </a:solidFill>
              </a:rPr>
              <a:t> </a:t>
            </a:r>
            <a:r>
              <a:rPr lang="da-DK" dirty="0" err="1">
                <a:solidFill>
                  <a:srgbClr val="FF0000"/>
                </a:solidFill>
              </a:rPr>
              <a:t>Sleeve</a:t>
            </a:r>
            <a:r>
              <a:rPr lang="da-DK" dirty="0">
                <a:solidFill>
                  <a:srgbClr val="FF0000"/>
                </a:solidFill>
              </a:rPr>
              <a:t> i fællesskab*</a:t>
            </a:r>
          </a:p>
          <a:p>
            <a:r>
              <a:rPr lang="da-DK" dirty="0" err="1">
                <a:solidFill>
                  <a:srgbClr val="FF0000"/>
                </a:solidFill>
              </a:rPr>
              <a:t>Gastric</a:t>
            </a:r>
            <a:r>
              <a:rPr lang="da-DK" dirty="0">
                <a:solidFill>
                  <a:srgbClr val="FF0000"/>
                </a:solidFill>
              </a:rPr>
              <a:t> </a:t>
            </a:r>
            <a:r>
              <a:rPr lang="da-DK" dirty="0" err="1">
                <a:solidFill>
                  <a:srgbClr val="FF0000"/>
                </a:solidFill>
              </a:rPr>
              <a:t>Sleeve</a:t>
            </a:r>
            <a:r>
              <a:rPr lang="da-DK" dirty="0">
                <a:solidFill>
                  <a:srgbClr val="FF0000"/>
                </a:solidFill>
              </a:rPr>
              <a:t> opererede i Danmark*</a:t>
            </a:r>
          </a:p>
          <a:p>
            <a:pPr marL="0" indent="0">
              <a:buNone/>
            </a:pPr>
            <a:endParaRPr lang="da-DK" dirty="0">
              <a:solidFill>
                <a:srgbClr val="FF0000"/>
              </a:solidFill>
            </a:endParaRPr>
          </a:p>
          <a:p>
            <a:r>
              <a:rPr lang="da-DK" dirty="0">
                <a:solidFill>
                  <a:schemeClr val="accent5">
                    <a:lumMod val="75000"/>
                  </a:schemeClr>
                </a:solidFill>
              </a:rPr>
              <a:t>Køb salg gives væk GB GS i fællesskab*</a:t>
            </a:r>
          </a:p>
          <a:p>
            <a:pPr marL="0" indent="0">
              <a:buNone/>
            </a:pPr>
            <a:endParaRPr lang="da-DK" dirty="0"/>
          </a:p>
          <a:p>
            <a:r>
              <a:rPr lang="da-DK" dirty="0">
                <a:solidFill>
                  <a:schemeClr val="accent1"/>
                </a:solidFill>
              </a:rPr>
              <a:t>Hudreduktion efter GB for alle*</a:t>
            </a:r>
          </a:p>
          <a:p>
            <a:r>
              <a:rPr lang="da-DK" dirty="0">
                <a:solidFill>
                  <a:schemeClr val="accent1"/>
                </a:solidFill>
              </a:rPr>
              <a:t>Hudreduktion efter stort vægttab (min 25 kg) – Kvinder*</a:t>
            </a:r>
          </a:p>
          <a:p>
            <a:r>
              <a:rPr lang="da-DK" dirty="0">
                <a:solidFill>
                  <a:schemeClr val="accent1"/>
                </a:solidFill>
              </a:rPr>
              <a:t>Hudreduktion efter GB og vægttab*</a:t>
            </a:r>
          </a:p>
          <a:p>
            <a:pPr marL="0" indent="0">
              <a:buNone/>
            </a:pPr>
            <a:endParaRPr lang="da-DK" dirty="0"/>
          </a:p>
          <a:p>
            <a:pPr marL="0" indent="0">
              <a:buNone/>
            </a:pPr>
            <a:r>
              <a:rPr lang="da-DK" dirty="0"/>
              <a:t>* = Lukkede og hemmelige grupper</a:t>
            </a:r>
          </a:p>
        </p:txBody>
      </p:sp>
      <p:sp>
        <p:nvSpPr>
          <p:cNvPr id="4" name="Pladsholder til diasnummer 3"/>
          <p:cNvSpPr>
            <a:spLocks noGrp="1"/>
          </p:cNvSpPr>
          <p:nvPr>
            <p:ph type="sldNum" sz="quarter" idx="12"/>
          </p:nvPr>
        </p:nvSpPr>
        <p:spPr/>
        <p:txBody>
          <a:bodyPr/>
          <a:lstStyle/>
          <a:p>
            <a:fld id="{365EB387-EE11-4EB7-99B3-B6972A59472F}" type="slidenum">
              <a:rPr lang="da-DK" smtClean="0"/>
              <a:t>34</a:t>
            </a:fld>
            <a:endParaRPr lang="da-DK"/>
          </a:p>
        </p:txBody>
      </p:sp>
    </p:spTree>
    <p:extLst>
      <p:ext uri="{BB962C8B-B14F-4D97-AF65-F5344CB8AC3E}">
        <p14:creationId xmlns:p14="http://schemas.microsoft.com/office/powerpoint/2010/main" val="3487515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640" y="692696"/>
            <a:ext cx="6552728" cy="720080"/>
          </a:xfrm>
        </p:spPr>
        <p:txBody>
          <a:bodyPr>
            <a:normAutofit fontScale="90000"/>
          </a:bodyPr>
          <a:lstStyle/>
          <a:p>
            <a:r>
              <a:rPr lang="da-DK" dirty="0"/>
              <a:t>Spørgsmål og mere viden</a:t>
            </a:r>
          </a:p>
        </p:txBody>
      </p:sp>
      <p:sp>
        <p:nvSpPr>
          <p:cNvPr id="3" name="Pladsholder til indhold 2"/>
          <p:cNvSpPr>
            <a:spLocks noGrp="1"/>
          </p:cNvSpPr>
          <p:nvPr>
            <p:ph idx="1"/>
          </p:nvPr>
        </p:nvSpPr>
        <p:spPr>
          <a:xfrm>
            <a:off x="457200" y="915834"/>
            <a:ext cx="8229600" cy="5055840"/>
          </a:xfrm>
        </p:spPr>
        <p:txBody>
          <a:bodyPr/>
          <a:lstStyle/>
          <a:p>
            <a:pPr marL="0" indent="0">
              <a:buNone/>
            </a:pPr>
            <a:endParaRPr lang="da-DK" dirty="0"/>
          </a:p>
          <a:p>
            <a:r>
              <a:rPr lang="da-DK" dirty="0"/>
              <a:t>Min hjemmeside </a:t>
            </a:r>
            <a:r>
              <a:rPr lang="da-DK" dirty="0">
                <a:hlinkClick r:id="rId3"/>
              </a:rPr>
              <a:t>www.wintherlady.dk</a:t>
            </a:r>
            <a:endParaRPr lang="da-DK" dirty="0"/>
          </a:p>
          <a:p>
            <a:r>
              <a:rPr lang="da-DK" dirty="0"/>
              <a:t>Spørgsmål?</a:t>
            </a:r>
          </a:p>
          <a:p>
            <a:endParaRPr lang="da-DK" dirty="0"/>
          </a:p>
          <a:p>
            <a:endParaRPr lang="da-DK" dirty="0"/>
          </a:p>
        </p:txBody>
      </p:sp>
      <p:pic>
        <p:nvPicPr>
          <p:cNvPr id="4" name="Billede 3"/>
          <p:cNvPicPr>
            <a:picLocks noChangeAspect="1"/>
          </p:cNvPicPr>
          <p:nvPr/>
        </p:nvPicPr>
        <p:blipFill rotWithShape="1">
          <a:blip r:embed="rId4" cstate="print">
            <a:extLst>
              <a:ext uri="{28A0092B-C50C-407E-A947-70E740481C1C}">
                <a14:useLocalDpi xmlns:a14="http://schemas.microsoft.com/office/drawing/2010/main" val="0"/>
              </a:ext>
            </a:extLst>
          </a:blip>
          <a:srcRect b="15700"/>
          <a:stretch/>
        </p:blipFill>
        <p:spPr>
          <a:xfrm>
            <a:off x="2653100" y="1913597"/>
            <a:ext cx="3503075" cy="4611748"/>
          </a:xfrm>
          <a:prstGeom prst="rect">
            <a:avLst/>
          </a:prstGeom>
        </p:spPr>
      </p:pic>
      <p:sp>
        <p:nvSpPr>
          <p:cNvPr id="5" name="Pladsholder til diasnummer 4"/>
          <p:cNvSpPr>
            <a:spLocks noGrp="1"/>
          </p:cNvSpPr>
          <p:nvPr>
            <p:ph type="sldNum" sz="quarter" idx="12"/>
          </p:nvPr>
        </p:nvSpPr>
        <p:spPr/>
        <p:txBody>
          <a:bodyPr/>
          <a:lstStyle/>
          <a:p>
            <a:fld id="{365EB387-EE11-4EB7-99B3-B6972A59472F}" type="slidenum">
              <a:rPr lang="da-DK" smtClean="0"/>
              <a:t>35</a:t>
            </a:fld>
            <a:endParaRPr lang="da-DK"/>
          </a:p>
        </p:txBody>
      </p:sp>
    </p:spTree>
    <p:extLst>
      <p:ext uri="{BB962C8B-B14F-4D97-AF65-F5344CB8AC3E}">
        <p14:creationId xmlns:p14="http://schemas.microsoft.com/office/powerpoint/2010/main" val="23510709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Forberedelse til operation</a:t>
            </a:r>
          </a:p>
        </p:txBody>
      </p:sp>
      <p:sp>
        <p:nvSpPr>
          <p:cNvPr id="3" name="Pladsholder til indhold 2"/>
          <p:cNvSpPr>
            <a:spLocks noGrp="1"/>
          </p:cNvSpPr>
          <p:nvPr>
            <p:ph idx="1"/>
          </p:nvPr>
        </p:nvSpPr>
        <p:spPr/>
        <p:txBody>
          <a:bodyPr/>
          <a:lstStyle/>
          <a:p>
            <a:endParaRPr lang="da-DK" dirty="0"/>
          </a:p>
          <a:p>
            <a:r>
              <a:rPr lang="da-DK" dirty="0"/>
              <a:t>Arbejde</a:t>
            </a:r>
          </a:p>
          <a:p>
            <a:r>
              <a:rPr lang="da-DK" dirty="0"/>
              <a:t>Fritidsinteresser og motion</a:t>
            </a:r>
          </a:p>
          <a:p>
            <a:r>
              <a:rPr lang="da-DK" dirty="0"/>
              <a:t>Netværk</a:t>
            </a:r>
          </a:p>
          <a:p>
            <a:r>
              <a:rPr lang="da-DK" dirty="0"/>
              <a:t>Indkøb og kostplan</a:t>
            </a:r>
          </a:p>
          <a:p>
            <a:r>
              <a:rPr lang="da-DK" dirty="0"/>
              <a:t>Kalender</a:t>
            </a:r>
          </a:p>
          <a:p>
            <a:endParaRPr lang="da-DK" dirty="0"/>
          </a:p>
          <a:p>
            <a:pPr marL="0" indent="0">
              <a:buNone/>
            </a:pPr>
            <a:endParaRPr lang="da-DK" dirty="0"/>
          </a:p>
          <a:p>
            <a:r>
              <a:rPr lang="da-DK" b="1" dirty="0"/>
              <a:t>Livsforandring forude!</a:t>
            </a:r>
          </a:p>
        </p:txBody>
      </p:sp>
      <p:sp>
        <p:nvSpPr>
          <p:cNvPr id="4" name="Pladsholder til diasnummer 3"/>
          <p:cNvSpPr>
            <a:spLocks noGrp="1"/>
          </p:cNvSpPr>
          <p:nvPr>
            <p:ph type="sldNum" sz="quarter" idx="12"/>
          </p:nvPr>
        </p:nvSpPr>
        <p:spPr/>
        <p:txBody>
          <a:bodyPr/>
          <a:lstStyle/>
          <a:p>
            <a:fld id="{365EB387-EE11-4EB7-99B3-B6972A59472F}" type="slidenum">
              <a:rPr lang="da-DK" smtClean="0"/>
              <a:t>4</a:t>
            </a:fld>
            <a:endParaRPr lang="da-DK"/>
          </a:p>
        </p:txBody>
      </p:sp>
      <p:pic>
        <p:nvPicPr>
          <p:cNvPr id="5" name="Billede 4">
            <a:extLst>
              <a:ext uri="{FF2B5EF4-FFF2-40B4-BE49-F238E27FC236}">
                <a16:creationId xmlns:a16="http://schemas.microsoft.com/office/drawing/2014/main" id="{7BA4EC59-32DE-4BA6-BAD3-EDD6AD09E651}"/>
              </a:ext>
            </a:extLst>
          </p:cNvPr>
          <p:cNvPicPr>
            <a:picLocks noChangeAspect="1"/>
          </p:cNvPicPr>
          <p:nvPr/>
        </p:nvPicPr>
        <p:blipFill>
          <a:blip r:embed="rId3"/>
          <a:stretch>
            <a:fillRect/>
          </a:stretch>
        </p:blipFill>
        <p:spPr>
          <a:xfrm>
            <a:off x="5138355" y="2420888"/>
            <a:ext cx="3548445" cy="2496362"/>
          </a:xfrm>
          <a:prstGeom prst="rect">
            <a:avLst/>
          </a:prstGeom>
        </p:spPr>
      </p:pic>
    </p:spTree>
    <p:extLst>
      <p:ext uri="{BB962C8B-B14F-4D97-AF65-F5344CB8AC3E}">
        <p14:creationId xmlns:p14="http://schemas.microsoft.com/office/powerpoint/2010/main" val="100398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 første uger efter GS/GB</a:t>
            </a:r>
          </a:p>
        </p:txBody>
      </p:sp>
      <p:sp>
        <p:nvSpPr>
          <p:cNvPr id="3" name="Pladsholder til indhold 2"/>
          <p:cNvSpPr>
            <a:spLocks noGrp="1"/>
          </p:cNvSpPr>
          <p:nvPr>
            <p:ph idx="1"/>
          </p:nvPr>
        </p:nvSpPr>
        <p:spPr/>
        <p:txBody>
          <a:bodyPr>
            <a:normAutofit/>
          </a:bodyPr>
          <a:lstStyle/>
          <a:p>
            <a:r>
              <a:rPr lang="da-DK" b="1" dirty="0">
                <a:solidFill>
                  <a:srgbClr val="FF0000"/>
                </a:solidFill>
              </a:rPr>
              <a:t>Uge 1: </a:t>
            </a:r>
            <a:r>
              <a:rPr lang="da-DK" dirty="0"/>
              <a:t>	Kostplanen og virkeligheden</a:t>
            </a:r>
          </a:p>
          <a:p>
            <a:pPr marL="0" indent="0">
              <a:buNone/>
            </a:pPr>
            <a:r>
              <a:rPr lang="da-DK" dirty="0"/>
              <a:t>		Nyfødt minimave</a:t>
            </a:r>
          </a:p>
          <a:p>
            <a:pPr marL="0" indent="0">
              <a:buNone/>
            </a:pPr>
            <a:r>
              <a:rPr lang="da-DK" dirty="0"/>
              <a:t>		Træthed</a:t>
            </a:r>
          </a:p>
          <a:p>
            <a:pPr marL="0" indent="0">
              <a:buNone/>
            </a:pPr>
            <a:r>
              <a:rPr lang="da-DK" dirty="0"/>
              <a:t>		Madlede og lyst</a:t>
            </a:r>
          </a:p>
          <a:p>
            <a:pPr marL="0" indent="0">
              <a:buNone/>
            </a:pPr>
            <a:r>
              <a:rPr lang="da-DK" dirty="0"/>
              <a:t>		Micro-portioner</a:t>
            </a:r>
          </a:p>
          <a:p>
            <a:pPr marL="0" indent="0">
              <a:buNone/>
            </a:pPr>
            <a:r>
              <a:rPr lang="da-DK" dirty="0"/>
              <a:t>		Drik – drik – drik</a:t>
            </a:r>
          </a:p>
          <a:p>
            <a:pPr marL="0" indent="0">
              <a:buNone/>
            </a:pPr>
            <a:r>
              <a:rPr lang="da-DK" dirty="0"/>
              <a:t>		Hvile – hvile – hvile</a:t>
            </a:r>
          </a:p>
          <a:p>
            <a:pPr marL="0" indent="0">
              <a:buNone/>
            </a:pPr>
            <a:r>
              <a:rPr lang="da-DK" dirty="0"/>
              <a:t>		Eftertanke og tvivl</a:t>
            </a:r>
          </a:p>
          <a:p>
            <a:pPr marL="0" indent="0">
              <a:buNone/>
            </a:pPr>
            <a:r>
              <a:rPr lang="da-DK" dirty="0"/>
              <a:t>		</a:t>
            </a:r>
            <a:r>
              <a:rPr lang="da-DK" b="1" dirty="0"/>
              <a:t>Hold ud – det bliver bedre</a:t>
            </a:r>
          </a:p>
        </p:txBody>
      </p:sp>
      <p:sp>
        <p:nvSpPr>
          <p:cNvPr id="4" name="Pladsholder til diasnummer 3"/>
          <p:cNvSpPr>
            <a:spLocks noGrp="1"/>
          </p:cNvSpPr>
          <p:nvPr>
            <p:ph type="sldNum" sz="quarter" idx="12"/>
          </p:nvPr>
        </p:nvSpPr>
        <p:spPr/>
        <p:txBody>
          <a:bodyPr/>
          <a:lstStyle/>
          <a:p>
            <a:fld id="{365EB387-EE11-4EB7-99B3-B6972A59472F}" type="slidenum">
              <a:rPr lang="da-DK" smtClean="0"/>
              <a:t>5</a:t>
            </a:fld>
            <a:endParaRPr lang="da-DK"/>
          </a:p>
        </p:txBody>
      </p:sp>
      <p:pic>
        <p:nvPicPr>
          <p:cNvPr id="6" name="Billede 5" descr="Et billede, der indeholder beholder, glas, bord, vand&#10;&#10;Automatisk genereret beskrivelse">
            <a:extLst>
              <a:ext uri="{FF2B5EF4-FFF2-40B4-BE49-F238E27FC236}">
                <a16:creationId xmlns:a16="http://schemas.microsoft.com/office/drawing/2014/main" id="{E080FA0C-6827-4569-9C3F-97936215F1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3429000"/>
            <a:ext cx="1897391" cy="1347938"/>
          </a:xfrm>
          <a:prstGeom prst="rect">
            <a:avLst/>
          </a:prstGeom>
        </p:spPr>
      </p:pic>
      <p:pic>
        <p:nvPicPr>
          <p:cNvPr id="7" name="Billede 6">
            <a:extLst>
              <a:ext uri="{FF2B5EF4-FFF2-40B4-BE49-F238E27FC236}">
                <a16:creationId xmlns:a16="http://schemas.microsoft.com/office/drawing/2014/main" id="{19A3D8B3-A767-430C-A0F6-2F93B630AC56}"/>
              </a:ext>
            </a:extLst>
          </p:cNvPr>
          <p:cNvPicPr>
            <a:picLocks noChangeAspect="1"/>
          </p:cNvPicPr>
          <p:nvPr/>
        </p:nvPicPr>
        <p:blipFill>
          <a:blip r:embed="rId4"/>
          <a:stretch>
            <a:fillRect/>
          </a:stretch>
        </p:blipFill>
        <p:spPr>
          <a:xfrm>
            <a:off x="5580112" y="2765075"/>
            <a:ext cx="2685941" cy="2011863"/>
          </a:xfrm>
          <a:prstGeom prst="rect">
            <a:avLst/>
          </a:prstGeom>
        </p:spPr>
      </p:pic>
    </p:spTree>
    <p:extLst>
      <p:ext uri="{BB962C8B-B14F-4D97-AF65-F5344CB8AC3E}">
        <p14:creationId xmlns:p14="http://schemas.microsoft.com/office/powerpoint/2010/main" val="409328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p:cTn id="4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 første uger efter GS/GB</a:t>
            </a:r>
          </a:p>
        </p:txBody>
      </p:sp>
      <p:sp>
        <p:nvSpPr>
          <p:cNvPr id="3" name="Pladsholder til indhold 2"/>
          <p:cNvSpPr>
            <a:spLocks noGrp="1"/>
          </p:cNvSpPr>
          <p:nvPr>
            <p:ph idx="1"/>
          </p:nvPr>
        </p:nvSpPr>
        <p:spPr/>
        <p:txBody>
          <a:bodyPr>
            <a:normAutofit/>
          </a:bodyPr>
          <a:lstStyle/>
          <a:p>
            <a:endParaRPr lang="da-DK" dirty="0"/>
          </a:p>
          <a:p>
            <a:r>
              <a:rPr lang="da-DK" b="1" dirty="0">
                <a:solidFill>
                  <a:srgbClr val="FF0000"/>
                </a:solidFill>
              </a:rPr>
              <a:t>Uge 2</a:t>
            </a:r>
          </a:p>
          <a:p>
            <a:pPr lvl="1"/>
            <a:r>
              <a:rPr lang="da-DK" dirty="0">
                <a:sym typeface="Wingdings" panose="05000000000000000000" pitchFamily="2" charset="2"/>
              </a:rPr>
              <a:t>Mos</a:t>
            </a:r>
          </a:p>
          <a:p>
            <a:pPr lvl="1"/>
            <a:r>
              <a:rPr lang="da-DK" dirty="0">
                <a:sym typeface="Wingdings" panose="05000000000000000000" pitchFamily="2" charset="2"/>
              </a:rPr>
              <a:t>Struktur</a:t>
            </a:r>
          </a:p>
          <a:p>
            <a:pPr lvl="1"/>
            <a:r>
              <a:rPr lang="da-DK" dirty="0">
                <a:sym typeface="Wingdings" panose="05000000000000000000" pitchFamily="2" charset="2"/>
              </a:rPr>
              <a:t>Minimave på tur </a:t>
            </a:r>
          </a:p>
          <a:p>
            <a:pPr lvl="1"/>
            <a:r>
              <a:rPr lang="da-DK" dirty="0">
                <a:sym typeface="Wingdings" panose="05000000000000000000" pitchFamily="2" charset="2"/>
              </a:rPr>
              <a:t>Mæthed og manglende sult</a:t>
            </a:r>
          </a:p>
          <a:p>
            <a:pPr lvl="1"/>
            <a:endParaRPr lang="da-DK" dirty="0">
              <a:sym typeface="Wingdings" panose="05000000000000000000" pitchFamily="2" charset="2"/>
            </a:endParaRPr>
          </a:p>
          <a:p>
            <a:pPr marL="1737360" lvl="6" indent="0">
              <a:buNone/>
            </a:pPr>
            <a:endParaRPr lang="da-DK" dirty="0"/>
          </a:p>
          <a:p>
            <a:endParaRPr lang="da-DK" dirty="0"/>
          </a:p>
        </p:txBody>
      </p:sp>
      <p:sp>
        <p:nvSpPr>
          <p:cNvPr id="4" name="Pladsholder til diasnummer 3"/>
          <p:cNvSpPr>
            <a:spLocks noGrp="1"/>
          </p:cNvSpPr>
          <p:nvPr>
            <p:ph type="sldNum" sz="quarter" idx="12"/>
          </p:nvPr>
        </p:nvSpPr>
        <p:spPr/>
        <p:txBody>
          <a:bodyPr/>
          <a:lstStyle/>
          <a:p>
            <a:fld id="{365EB387-EE11-4EB7-99B3-B6972A59472F}" type="slidenum">
              <a:rPr lang="da-DK" smtClean="0"/>
              <a:t>6</a:t>
            </a:fld>
            <a:endParaRPr lang="da-DK"/>
          </a:p>
        </p:txBody>
      </p:sp>
      <p:pic>
        <p:nvPicPr>
          <p:cNvPr id="5" name="Billede 4">
            <a:extLst>
              <a:ext uri="{FF2B5EF4-FFF2-40B4-BE49-F238E27FC236}">
                <a16:creationId xmlns:a16="http://schemas.microsoft.com/office/drawing/2014/main" id="{FD8E324A-C033-4ED6-A15B-78E9FD51F4FB}"/>
              </a:ext>
            </a:extLst>
          </p:cNvPr>
          <p:cNvPicPr>
            <a:picLocks noChangeAspect="1"/>
          </p:cNvPicPr>
          <p:nvPr/>
        </p:nvPicPr>
        <p:blipFill>
          <a:blip r:embed="rId2"/>
          <a:stretch>
            <a:fillRect/>
          </a:stretch>
        </p:blipFill>
        <p:spPr>
          <a:xfrm>
            <a:off x="4355976" y="2564904"/>
            <a:ext cx="3352800" cy="1362075"/>
          </a:xfrm>
          <a:prstGeom prst="rect">
            <a:avLst/>
          </a:prstGeom>
        </p:spPr>
      </p:pic>
    </p:spTree>
    <p:extLst>
      <p:ext uri="{BB962C8B-B14F-4D97-AF65-F5344CB8AC3E}">
        <p14:creationId xmlns:p14="http://schemas.microsoft.com/office/powerpoint/2010/main" val="190623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 første uger efter GS/GB</a:t>
            </a:r>
          </a:p>
        </p:txBody>
      </p:sp>
      <p:sp>
        <p:nvSpPr>
          <p:cNvPr id="3" name="Pladsholder til indhold 2"/>
          <p:cNvSpPr>
            <a:spLocks noGrp="1"/>
          </p:cNvSpPr>
          <p:nvPr>
            <p:ph idx="1"/>
          </p:nvPr>
        </p:nvSpPr>
        <p:spPr/>
        <p:txBody>
          <a:bodyPr/>
          <a:lstStyle/>
          <a:p>
            <a:r>
              <a:rPr lang="da-DK" b="1" dirty="0">
                <a:solidFill>
                  <a:srgbClr val="FF0000"/>
                </a:solidFill>
              </a:rPr>
              <a:t>Uge 3</a:t>
            </a:r>
          </a:p>
          <a:p>
            <a:pPr lvl="1"/>
            <a:r>
              <a:rPr lang="da-DK" dirty="0"/>
              <a:t>Mødet med omverdenen</a:t>
            </a:r>
          </a:p>
          <a:p>
            <a:pPr lvl="1"/>
            <a:r>
              <a:rPr lang="da-DK" dirty="0"/>
              <a:t>”Vægt-krampe”</a:t>
            </a:r>
          </a:p>
          <a:p>
            <a:pPr lvl="1"/>
            <a:r>
              <a:rPr lang="da-DK" dirty="0"/>
              <a:t>Almindeligt mad</a:t>
            </a:r>
          </a:p>
          <a:p>
            <a:pPr lvl="1"/>
            <a:r>
              <a:rPr lang="da-DK" dirty="0"/>
              <a:t>Mærk efter</a:t>
            </a:r>
          </a:p>
          <a:p>
            <a:pPr lvl="1"/>
            <a:endParaRPr lang="da-DK" dirty="0"/>
          </a:p>
          <a:p>
            <a:endParaRPr lang="da-DK" dirty="0"/>
          </a:p>
        </p:txBody>
      </p:sp>
      <p:sp>
        <p:nvSpPr>
          <p:cNvPr id="4" name="Pladsholder til diasnummer 3"/>
          <p:cNvSpPr>
            <a:spLocks noGrp="1"/>
          </p:cNvSpPr>
          <p:nvPr>
            <p:ph type="sldNum" sz="quarter" idx="12"/>
          </p:nvPr>
        </p:nvSpPr>
        <p:spPr/>
        <p:txBody>
          <a:bodyPr/>
          <a:lstStyle/>
          <a:p>
            <a:fld id="{365EB387-EE11-4EB7-99B3-B6972A59472F}" type="slidenum">
              <a:rPr lang="da-DK" smtClean="0"/>
              <a:t>7</a:t>
            </a:fld>
            <a:endParaRPr lang="da-DK"/>
          </a:p>
        </p:txBody>
      </p:sp>
      <p:pic>
        <p:nvPicPr>
          <p:cNvPr id="5" name="Billede 4">
            <a:extLst>
              <a:ext uri="{FF2B5EF4-FFF2-40B4-BE49-F238E27FC236}">
                <a16:creationId xmlns:a16="http://schemas.microsoft.com/office/drawing/2014/main" id="{6BA302F7-99D2-4668-8C01-62BCF3031489}"/>
              </a:ext>
            </a:extLst>
          </p:cNvPr>
          <p:cNvPicPr>
            <a:picLocks noChangeAspect="1"/>
          </p:cNvPicPr>
          <p:nvPr/>
        </p:nvPicPr>
        <p:blipFill>
          <a:blip r:embed="rId2"/>
          <a:stretch>
            <a:fillRect/>
          </a:stretch>
        </p:blipFill>
        <p:spPr>
          <a:xfrm>
            <a:off x="5083696" y="2096945"/>
            <a:ext cx="3222104" cy="2080942"/>
          </a:xfrm>
          <a:prstGeom prst="rect">
            <a:avLst/>
          </a:prstGeom>
        </p:spPr>
      </p:pic>
    </p:spTree>
    <p:extLst>
      <p:ext uri="{BB962C8B-B14F-4D97-AF65-F5344CB8AC3E}">
        <p14:creationId xmlns:p14="http://schemas.microsoft.com/office/powerpoint/2010/main" val="14282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 første uger efter GB/GS</a:t>
            </a:r>
          </a:p>
        </p:txBody>
      </p:sp>
      <p:sp>
        <p:nvSpPr>
          <p:cNvPr id="3" name="Pladsholder til indhold 2"/>
          <p:cNvSpPr>
            <a:spLocks noGrp="1"/>
          </p:cNvSpPr>
          <p:nvPr>
            <p:ph idx="1"/>
          </p:nvPr>
        </p:nvSpPr>
        <p:spPr/>
        <p:txBody>
          <a:bodyPr/>
          <a:lstStyle/>
          <a:p>
            <a:r>
              <a:rPr lang="da-DK" b="1" dirty="0">
                <a:solidFill>
                  <a:srgbClr val="FF0000"/>
                </a:solidFill>
              </a:rPr>
              <a:t>Uge 4</a:t>
            </a:r>
            <a:r>
              <a:rPr lang="da-DK" dirty="0"/>
              <a:t>	</a:t>
            </a:r>
          </a:p>
          <a:p>
            <a:pPr lvl="1"/>
            <a:r>
              <a:rPr lang="da-DK" dirty="0"/>
              <a:t>Sampling</a:t>
            </a:r>
          </a:p>
          <a:p>
            <a:pPr lvl="1"/>
            <a:r>
              <a:rPr lang="da-DK" dirty="0"/>
              <a:t>Hverdag igen</a:t>
            </a:r>
          </a:p>
          <a:p>
            <a:pPr lvl="1"/>
            <a:r>
              <a:rPr lang="da-DK" dirty="0"/>
              <a:t>Vægttabsproces i fokus</a:t>
            </a:r>
          </a:p>
          <a:p>
            <a:pPr lvl="1"/>
            <a:r>
              <a:rPr lang="da-DK" dirty="0"/>
              <a:t>At blive bemærket fysisk</a:t>
            </a:r>
          </a:p>
          <a:p>
            <a:pPr lvl="1"/>
            <a:r>
              <a:rPr lang="da-DK" dirty="0"/>
              <a:t>Energi-øgning</a:t>
            </a:r>
          </a:p>
          <a:p>
            <a:pPr lvl="1"/>
            <a:r>
              <a:rPr lang="da-DK" dirty="0"/>
              <a:t>Fokus vendes indad</a:t>
            </a:r>
          </a:p>
          <a:p>
            <a:endParaRPr lang="da-DK" dirty="0"/>
          </a:p>
        </p:txBody>
      </p:sp>
      <p:sp>
        <p:nvSpPr>
          <p:cNvPr id="4" name="Pladsholder til diasnummer 3"/>
          <p:cNvSpPr>
            <a:spLocks noGrp="1"/>
          </p:cNvSpPr>
          <p:nvPr>
            <p:ph type="sldNum" sz="quarter" idx="12"/>
          </p:nvPr>
        </p:nvSpPr>
        <p:spPr/>
        <p:txBody>
          <a:bodyPr/>
          <a:lstStyle/>
          <a:p>
            <a:fld id="{365EB387-EE11-4EB7-99B3-B6972A59472F}" type="slidenum">
              <a:rPr lang="da-DK" smtClean="0"/>
              <a:t>8</a:t>
            </a:fld>
            <a:endParaRPr lang="da-DK"/>
          </a:p>
        </p:txBody>
      </p:sp>
      <p:pic>
        <p:nvPicPr>
          <p:cNvPr id="5" name="Billede 4">
            <a:extLst>
              <a:ext uri="{FF2B5EF4-FFF2-40B4-BE49-F238E27FC236}">
                <a16:creationId xmlns:a16="http://schemas.microsoft.com/office/drawing/2014/main" id="{65475514-582E-4826-A175-928E0AB58929}"/>
              </a:ext>
            </a:extLst>
          </p:cNvPr>
          <p:cNvPicPr>
            <a:picLocks noChangeAspect="1"/>
          </p:cNvPicPr>
          <p:nvPr/>
        </p:nvPicPr>
        <p:blipFill>
          <a:blip r:embed="rId2"/>
          <a:stretch>
            <a:fillRect/>
          </a:stretch>
        </p:blipFill>
        <p:spPr>
          <a:xfrm>
            <a:off x="4932040" y="2780928"/>
            <a:ext cx="2705100" cy="1685925"/>
          </a:xfrm>
          <a:prstGeom prst="rect">
            <a:avLst/>
          </a:prstGeom>
        </p:spPr>
      </p:pic>
    </p:spTree>
    <p:extLst>
      <p:ext uri="{BB962C8B-B14F-4D97-AF65-F5344CB8AC3E}">
        <p14:creationId xmlns:p14="http://schemas.microsoft.com/office/powerpoint/2010/main" val="242990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Startvægt 126.5 kg - Juni 2017</a:t>
            </a:r>
          </a:p>
        </p:txBody>
      </p:sp>
      <p:pic>
        <p:nvPicPr>
          <p:cNvPr id="4" name="Pladsholder til indhol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51720" y="1916832"/>
            <a:ext cx="1714392" cy="4389437"/>
          </a:xfrm>
        </p:spPr>
      </p:pic>
      <p:pic>
        <p:nvPicPr>
          <p:cNvPr id="5" name="Billede 4"/>
          <p:cNvPicPr>
            <a:picLocks noChangeAspect="1"/>
          </p:cNvPicPr>
          <p:nvPr/>
        </p:nvPicPr>
        <p:blipFill rotWithShape="1">
          <a:blip r:embed="rId4">
            <a:extLst>
              <a:ext uri="{28A0092B-C50C-407E-A947-70E740481C1C}">
                <a14:useLocalDpi xmlns:a14="http://schemas.microsoft.com/office/drawing/2010/main" val="0"/>
              </a:ext>
            </a:extLst>
          </a:blip>
          <a:srcRect l="-1" r="50602"/>
          <a:stretch/>
        </p:blipFill>
        <p:spPr>
          <a:xfrm>
            <a:off x="5076056" y="1916832"/>
            <a:ext cx="2126503" cy="4286606"/>
          </a:xfrm>
          <a:prstGeom prst="rect">
            <a:avLst/>
          </a:prstGeom>
        </p:spPr>
      </p:pic>
      <p:sp>
        <p:nvSpPr>
          <p:cNvPr id="3" name="Pladsholder til diasnummer 2"/>
          <p:cNvSpPr>
            <a:spLocks noGrp="1"/>
          </p:cNvSpPr>
          <p:nvPr>
            <p:ph type="sldNum" sz="quarter" idx="12"/>
          </p:nvPr>
        </p:nvSpPr>
        <p:spPr/>
        <p:txBody>
          <a:bodyPr/>
          <a:lstStyle/>
          <a:p>
            <a:fld id="{365EB387-EE11-4EB7-99B3-B6972A59472F}" type="slidenum">
              <a:rPr lang="da-DK" smtClean="0"/>
              <a:t>9</a:t>
            </a:fld>
            <a:endParaRPr lang="da-DK"/>
          </a:p>
        </p:txBody>
      </p:sp>
    </p:spTree>
    <p:extLst>
      <p:ext uri="{BB962C8B-B14F-4D97-AF65-F5344CB8AC3E}">
        <p14:creationId xmlns:p14="http://schemas.microsoft.com/office/powerpoint/2010/main" val="328106690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løb">
  <a:themeElements>
    <a:clrScheme name="Forløb">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orløb">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rløb">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3171</Words>
  <Application>Microsoft Office PowerPoint</Application>
  <PresentationFormat>Skærmshow (4:3)</PresentationFormat>
  <Paragraphs>349</Paragraphs>
  <Slides>35</Slides>
  <Notes>26</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35</vt:i4>
      </vt:variant>
    </vt:vector>
  </HeadingPairs>
  <TitlesOfParts>
    <vt:vector size="39" baseType="lpstr">
      <vt:lpstr>Calibri</vt:lpstr>
      <vt:lpstr>Constantia</vt:lpstr>
      <vt:lpstr>Wingdings 2</vt:lpstr>
      <vt:lpstr>Forløb</vt:lpstr>
      <vt:lpstr>Heidi Winther Højvælde </vt:lpstr>
      <vt:lpstr>Min historie</vt:lpstr>
      <vt:lpstr>Beslutningen</vt:lpstr>
      <vt:lpstr>Forberedelse til operation</vt:lpstr>
      <vt:lpstr>De første uger efter GS/GB</vt:lpstr>
      <vt:lpstr>De første uger efter GS/GB</vt:lpstr>
      <vt:lpstr>De første uger efter GS/GB</vt:lpstr>
      <vt:lpstr>De første uger efter GB/GS</vt:lpstr>
      <vt:lpstr>Startvægt 126.5 kg - Juni 2017</vt:lpstr>
      <vt:lpstr>Operationsvægt 118 kg – August 2017</vt:lpstr>
      <vt:lpstr>Under 100 kg – November 2017</vt:lpstr>
      <vt:lpstr>Under 90 kg – December 2017</vt:lpstr>
      <vt:lpstr>Under 80 kg – Februar 2018</vt:lpstr>
      <vt:lpstr>Under 74 kg – Normalt BMI - September 2018</vt:lpstr>
      <vt:lpstr>December 2019 – 66 kg</vt:lpstr>
      <vt:lpstr>Fra august 2017 til nu</vt:lpstr>
      <vt:lpstr>Mine tre fokusområder efter GS</vt:lpstr>
      <vt:lpstr>Mit valg ift. kost</vt:lpstr>
      <vt:lpstr>Min motion</vt:lpstr>
      <vt:lpstr>Mit motionsvalg</vt:lpstr>
      <vt:lpstr>Personlig udvikling</vt:lpstr>
      <vt:lpstr>Mine redskaber</vt:lpstr>
      <vt:lpstr>PowerPoint-præsentation</vt:lpstr>
      <vt:lpstr>Mine redskaber</vt:lpstr>
      <vt:lpstr>PowerPoint-præsentation</vt:lpstr>
      <vt:lpstr>5 Gode Råd</vt:lpstr>
      <vt:lpstr>…Det med småt…</vt:lpstr>
      <vt:lpstr>Bivirkninger?</vt:lpstr>
      <vt:lpstr>Min rejse og måske din?</vt:lpstr>
      <vt:lpstr>PowerPoint-præsentation</vt:lpstr>
      <vt:lpstr>Vægttabsrejse</vt:lpstr>
      <vt:lpstr>Før og efter 360 graders hud-reduktion</vt:lpstr>
      <vt:lpstr>Q&amp;A</vt:lpstr>
      <vt:lpstr>Facebook-grupper</vt:lpstr>
      <vt:lpstr>Spørgsmål og mere viden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Heidi Højvælde </dc:title>
  <dc:creator>Bruger</dc:creator>
  <cp:lastModifiedBy>Bruger</cp:lastModifiedBy>
  <cp:revision>3</cp:revision>
  <dcterms:created xsi:type="dcterms:W3CDTF">2020-03-16T08:03:21Z</dcterms:created>
  <dcterms:modified xsi:type="dcterms:W3CDTF">2020-03-16T08:22:36Z</dcterms:modified>
</cp:coreProperties>
</file>